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17"/>
  </p:notesMasterIdLst>
  <p:sldIdLst>
    <p:sldId id="256" r:id="rId2"/>
    <p:sldId id="257" r:id="rId3"/>
    <p:sldId id="265" r:id="rId4"/>
    <p:sldId id="258" r:id="rId5"/>
    <p:sldId id="259" r:id="rId6"/>
    <p:sldId id="264" r:id="rId7"/>
    <p:sldId id="263" r:id="rId8"/>
    <p:sldId id="260" r:id="rId9"/>
    <p:sldId id="267" r:id="rId10"/>
    <p:sldId id="266" r:id="rId11"/>
    <p:sldId id="268" r:id="rId12"/>
    <p:sldId id="269" r:id="rId13"/>
    <p:sldId id="271" r:id="rId14"/>
    <p:sldId id="270"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6"/>
    <p:restoredTop sz="83294"/>
  </p:normalViewPr>
  <p:slideViewPr>
    <p:cSldViewPr snapToGrid="0" snapToObjects="1">
      <p:cViewPr>
        <p:scale>
          <a:sx n="119" d="100"/>
          <a:sy n="119" d="100"/>
        </p:scale>
        <p:origin x="39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B5F985-F42E-4FF8-B9AB-93576C50424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010A8A40-A65D-47FA-AA00-B88D7E1CB19D}">
      <dgm:prSet/>
      <dgm:spPr/>
      <dgm:t>
        <a:bodyPr/>
        <a:lstStyle/>
        <a:p>
          <a:r>
            <a:rPr lang="en-US"/>
            <a:t>580 unique bags of dog food in sample</a:t>
          </a:r>
        </a:p>
      </dgm:t>
    </dgm:pt>
    <dgm:pt modelId="{4CC3CE8E-06DE-43A3-B400-B1DC83ABA2CA}" type="parTrans" cxnId="{16E90D71-F2FE-4662-A5CD-E79A2D4910F0}">
      <dgm:prSet/>
      <dgm:spPr/>
      <dgm:t>
        <a:bodyPr/>
        <a:lstStyle/>
        <a:p>
          <a:endParaRPr lang="en-US"/>
        </a:p>
      </dgm:t>
    </dgm:pt>
    <dgm:pt modelId="{E8F46DF6-064C-43B1-8949-8EB6DD1F2BBD}" type="sibTrans" cxnId="{16E90D71-F2FE-4662-A5CD-E79A2D4910F0}">
      <dgm:prSet/>
      <dgm:spPr/>
      <dgm:t>
        <a:bodyPr/>
        <a:lstStyle/>
        <a:p>
          <a:endParaRPr lang="en-US"/>
        </a:p>
      </dgm:t>
    </dgm:pt>
    <dgm:pt modelId="{9720711A-1C33-4D24-B039-8B77311AF91B}">
      <dgm:prSet/>
      <dgm:spPr/>
      <dgm:t>
        <a:bodyPr/>
        <a:lstStyle/>
        <a:p>
          <a:r>
            <a:rPr lang="en-US"/>
            <a:t>Variables to test:</a:t>
          </a:r>
        </a:p>
      </dgm:t>
    </dgm:pt>
    <dgm:pt modelId="{BAD97723-365C-4D3C-9E9B-75D5FB637E95}" type="parTrans" cxnId="{021BE1E4-75B3-4D00-8931-5C4901EE4F86}">
      <dgm:prSet/>
      <dgm:spPr/>
      <dgm:t>
        <a:bodyPr/>
        <a:lstStyle/>
        <a:p>
          <a:endParaRPr lang="en-US"/>
        </a:p>
      </dgm:t>
    </dgm:pt>
    <dgm:pt modelId="{6011F7B4-78AD-42FE-96F7-0CDC42B4B984}" type="sibTrans" cxnId="{021BE1E4-75B3-4D00-8931-5C4901EE4F86}">
      <dgm:prSet/>
      <dgm:spPr/>
      <dgm:t>
        <a:bodyPr/>
        <a:lstStyle/>
        <a:p>
          <a:endParaRPr lang="en-US"/>
        </a:p>
      </dgm:t>
    </dgm:pt>
    <dgm:pt modelId="{68A63BC9-70DC-4925-8AD3-1CD0A0F253FF}">
      <dgm:prSet/>
      <dgm:spPr/>
      <dgm:t>
        <a:bodyPr/>
        <a:lstStyle/>
        <a:p>
          <a:r>
            <a:rPr lang="en-US"/>
            <a:t>Crude Protein (%)</a:t>
          </a:r>
        </a:p>
      </dgm:t>
    </dgm:pt>
    <dgm:pt modelId="{61AD6013-718E-4C17-8910-612D252F0EAC}" type="parTrans" cxnId="{A0C24520-2D7C-497F-932B-501BDFCC909E}">
      <dgm:prSet/>
      <dgm:spPr/>
      <dgm:t>
        <a:bodyPr/>
        <a:lstStyle/>
        <a:p>
          <a:endParaRPr lang="en-US"/>
        </a:p>
      </dgm:t>
    </dgm:pt>
    <dgm:pt modelId="{1ED99D20-B6FE-484C-90AA-B2C215EF14DE}" type="sibTrans" cxnId="{A0C24520-2D7C-497F-932B-501BDFCC909E}">
      <dgm:prSet/>
      <dgm:spPr/>
      <dgm:t>
        <a:bodyPr/>
        <a:lstStyle/>
        <a:p>
          <a:endParaRPr lang="en-US"/>
        </a:p>
      </dgm:t>
    </dgm:pt>
    <dgm:pt modelId="{027B4BBD-7BC5-4198-BED2-2120071722B2}">
      <dgm:prSet/>
      <dgm:spPr/>
      <dgm:t>
        <a:bodyPr/>
        <a:lstStyle/>
        <a:p>
          <a:r>
            <a:rPr lang="en-US" dirty="0" err="1"/>
            <a:t>Chewy.com</a:t>
          </a:r>
          <a:r>
            <a:rPr lang="en-US" dirty="0"/>
            <a:t> average reviewer rating (out of 5 stars)</a:t>
          </a:r>
        </a:p>
      </dgm:t>
    </dgm:pt>
    <dgm:pt modelId="{FB111541-480B-42BF-A9BB-1486C4C6F9D1}" type="parTrans" cxnId="{4B13FCD8-10C2-471E-B32F-1F571A20D614}">
      <dgm:prSet/>
      <dgm:spPr/>
      <dgm:t>
        <a:bodyPr/>
        <a:lstStyle/>
        <a:p>
          <a:endParaRPr lang="en-US"/>
        </a:p>
      </dgm:t>
    </dgm:pt>
    <dgm:pt modelId="{563E31A3-0FFA-4AD1-878F-A115ACF596EA}" type="sibTrans" cxnId="{4B13FCD8-10C2-471E-B32F-1F571A20D614}">
      <dgm:prSet/>
      <dgm:spPr/>
      <dgm:t>
        <a:bodyPr/>
        <a:lstStyle/>
        <a:p>
          <a:endParaRPr lang="en-US"/>
        </a:p>
      </dgm:t>
    </dgm:pt>
    <dgm:pt modelId="{C95C3617-A631-4054-9A63-108473A1B39C}">
      <dgm:prSet/>
      <dgm:spPr/>
      <dgm:t>
        <a:bodyPr/>
        <a:lstStyle/>
        <a:p>
          <a:r>
            <a:rPr lang="en-US"/>
            <a:t>kCal/pound</a:t>
          </a:r>
        </a:p>
      </dgm:t>
    </dgm:pt>
    <dgm:pt modelId="{54B0C598-0462-4859-B5B3-C5E06313D44C}" type="parTrans" cxnId="{D58DEAB3-4FEF-4C88-BD36-8FA62FA9B2C1}">
      <dgm:prSet/>
      <dgm:spPr/>
      <dgm:t>
        <a:bodyPr/>
        <a:lstStyle/>
        <a:p>
          <a:endParaRPr lang="en-US"/>
        </a:p>
      </dgm:t>
    </dgm:pt>
    <dgm:pt modelId="{DFC7B62E-5D0E-4CA5-A33A-96137C471E1B}" type="sibTrans" cxnId="{D58DEAB3-4FEF-4C88-BD36-8FA62FA9B2C1}">
      <dgm:prSet/>
      <dgm:spPr/>
      <dgm:t>
        <a:bodyPr/>
        <a:lstStyle/>
        <a:p>
          <a:endParaRPr lang="en-US"/>
        </a:p>
      </dgm:t>
    </dgm:pt>
    <dgm:pt modelId="{3B0BE597-3166-44B0-B118-0B4399EC13E5}">
      <dgm:prSet/>
      <dgm:spPr/>
      <dgm:t>
        <a:bodyPr/>
        <a:lstStyle/>
        <a:p>
          <a:r>
            <a:rPr lang="en-US"/>
            <a:t>Number of ingredients</a:t>
          </a:r>
        </a:p>
      </dgm:t>
    </dgm:pt>
    <dgm:pt modelId="{13605863-BBBA-4B8D-93C1-A5BCCCA63532}" type="parTrans" cxnId="{9DF6E15D-D71C-484E-B313-39E4EEDA1C10}">
      <dgm:prSet/>
      <dgm:spPr/>
      <dgm:t>
        <a:bodyPr/>
        <a:lstStyle/>
        <a:p>
          <a:endParaRPr lang="en-US"/>
        </a:p>
      </dgm:t>
    </dgm:pt>
    <dgm:pt modelId="{91BD7D2A-089A-4D6C-8CFE-5C96237AB75B}" type="sibTrans" cxnId="{9DF6E15D-D71C-484E-B313-39E4EEDA1C10}">
      <dgm:prSet/>
      <dgm:spPr/>
      <dgm:t>
        <a:bodyPr/>
        <a:lstStyle/>
        <a:p>
          <a:endParaRPr lang="en-US"/>
        </a:p>
      </dgm:t>
    </dgm:pt>
    <dgm:pt modelId="{4581CBAC-1B99-4BA7-A1BF-D591063EFE13}">
      <dgm:prSet/>
      <dgm:spPr/>
      <dgm:t>
        <a:bodyPr/>
        <a:lstStyle/>
        <a:p>
          <a:r>
            <a:rPr lang="en-US"/>
            <a:t>“Grain-free”</a:t>
          </a:r>
        </a:p>
      </dgm:t>
    </dgm:pt>
    <dgm:pt modelId="{3AA71EE7-7AE6-4413-9B56-994DF4753628}" type="parTrans" cxnId="{08CE3DB1-8CA5-4FE5-92C6-632676344B3E}">
      <dgm:prSet/>
      <dgm:spPr/>
      <dgm:t>
        <a:bodyPr/>
        <a:lstStyle/>
        <a:p>
          <a:endParaRPr lang="en-US"/>
        </a:p>
      </dgm:t>
    </dgm:pt>
    <dgm:pt modelId="{48FABFBC-5982-4994-A2AB-CCA850C362F6}" type="sibTrans" cxnId="{08CE3DB1-8CA5-4FE5-92C6-632676344B3E}">
      <dgm:prSet/>
      <dgm:spPr/>
      <dgm:t>
        <a:bodyPr/>
        <a:lstStyle/>
        <a:p>
          <a:endParaRPr lang="en-US"/>
        </a:p>
      </dgm:t>
    </dgm:pt>
    <dgm:pt modelId="{B154331C-27FD-4CBB-A241-40EF7199479C}">
      <dgm:prSet/>
      <dgm:spPr/>
      <dgm:t>
        <a:bodyPr/>
        <a:lstStyle/>
        <a:p>
          <a:r>
            <a:rPr lang="en-US"/>
            <a:t>“Limited Ingredient Diet” or “L.I.D.”</a:t>
          </a:r>
        </a:p>
      </dgm:t>
    </dgm:pt>
    <dgm:pt modelId="{7446F6FC-81F1-4235-AE84-1640A96F4CEF}" type="parTrans" cxnId="{4B1ADFB9-AA6C-4F96-97AA-F8699E1618BD}">
      <dgm:prSet/>
      <dgm:spPr/>
      <dgm:t>
        <a:bodyPr/>
        <a:lstStyle/>
        <a:p>
          <a:endParaRPr lang="en-US"/>
        </a:p>
      </dgm:t>
    </dgm:pt>
    <dgm:pt modelId="{7355451B-E225-4197-942C-4EC488863557}" type="sibTrans" cxnId="{4B1ADFB9-AA6C-4F96-97AA-F8699E1618BD}">
      <dgm:prSet/>
      <dgm:spPr/>
      <dgm:t>
        <a:bodyPr/>
        <a:lstStyle/>
        <a:p>
          <a:endParaRPr lang="en-US"/>
        </a:p>
      </dgm:t>
    </dgm:pt>
    <dgm:pt modelId="{2B163F3D-9083-9D47-AAB8-F9E47157ADB4}" type="pres">
      <dgm:prSet presAssocID="{A9B5F985-F42E-4FF8-B9AB-93576C504243}" presName="linear" presStyleCnt="0">
        <dgm:presLayoutVars>
          <dgm:dir/>
          <dgm:animLvl val="lvl"/>
          <dgm:resizeHandles val="exact"/>
        </dgm:presLayoutVars>
      </dgm:prSet>
      <dgm:spPr/>
    </dgm:pt>
    <dgm:pt modelId="{7A39ED12-0DD6-6944-B00A-66298032A4E4}" type="pres">
      <dgm:prSet presAssocID="{010A8A40-A65D-47FA-AA00-B88D7E1CB19D}" presName="parentLin" presStyleCnt="0"/>
      <dgm:spPr/>
    </dgm:pt>
    <dgm:pt modelId="{6CF1ECC3-4B62-334D-9690-72E3D9DA51FA}" type="pres">
      <dgm:prSet presAssocID="{010A8A40-A65D-47FA-AA00-B88D7E1CB19D}" presName="parentLeftMargin" presStyleLbl="node1" presStyleIdx="0" presStyleCnt="2"/>
      <dgm:spPr/>
    </dgm:pt>
    <dgm:pt modelId="{FCED1C01-826B-A945-82F0-3B290910D1B6}" type="pres">
      <dgm:prSet presAssocID="{010A8A40-A65D-47FA-AA00-B88D7E1CB19D}" presName="parentText" presStyleLbl="node1" presStyleIdx="0" presStyleCnt="2">
        <dgm:presLayoutVars>
          <dgm:chMax val="0"/>
          <dgm:bulletEnabled val="1"/>
        </dgm:presLayoutVars>
      </dgm:prSet>
      <dgm:spPr/>
    </dgm:pt>
    <dgm:pt modelId="{B4FBD10B-4FDE-8542-B060-8A61034E6EBD}" type="pres">
      <dgm:prSet presAssocID="{010A8A40-A65D-47FA-AA00-B88D7E1CB19D}" presName="negativeSpace" presStyleCnt="0"/>
      <dgm:spPr/>
    </dgm:pt>
    <dgm:pt modelId="{782C8915-F170-BF46-8F2A-B7DD6497BD3E}" type="pres">
      <dgm:prSet presAssocID="{010A8A40-A65D-47FA-AA00-B88D7E1CB19D}" presName="childText" presStyleLbl="conFgAcc1" presStyleIdx="0" presStyleCnt="2">
        <dgm:presLayoutVars>
          <dgm:bulletEnabled val="1"/>
        </dgm:presLayoutVars>
      </dgm:prSet>
      <dgm:spPr/>
    </dgm:pt>
    <dgm:pt modelId="{BAC84CE7-79FF-974F-A5E8-0DFA3033C15D}" type="pres">
      <dgm:prSet presAssocID="{E8F46DF6-064C-43B1-8949-8EB6DD1F2BBD}" presName="spaceBetweenRectangles" presStyleCnt="0"/>
      <dgm:spPr/>
    </dgm:pt>
    <dgm:pt modelId="{4EF2EA0A-AB81-714B-BE6D-0145F5F22003}" type="pres">
      <dgm:prSet presAssocID="{9720711A-1C33-4D24-B039-8B77311AF91B}" presName="parentLin" presStyleCnt="0"/>
      <dgm:spPr/>
    </dgm:pt>
    <dgm:pt modelId="{DC288EF7-F8B7-6143-8479-50B89A84DDAE}" type="pres">
      <dgm:prSet presAssocID="{9720711A-1C33-4D24-B039-8B77311AF91B}" presName="parentLeftMargin" presStyleLbl="node1" presStyleIdx="0" presStyleCnt="2"/>
      <dgm:spPr/>
    </dgm:pt>
    <dgm:pt modelId="{4BCB3317-5399-9246-ADAA-C0BDD3DEE0A8}" type="pres">
      <dgm:prSet presAssocID="{9720711A-1C33-4D24-B039-8B77311AF91B}" presName="parentText" presStyleLbl="node1" presStyleIdx="1" presStyleCnt="2">
        <dgm:presLayoutVars>
          <dgm:chMax val="0"/>
          <dgm:bulletEnabled val="1"/>
        </dgm:presLayoutVars>
      </dgm:prSet>
      <dgm:spPr/>
    </dgm:pt>
    <dgm:pt modelId="{1865F939-0CF1-2B47-A401-E8675612BF60}" type="pres">
      <dgm:prSet presAssocID="{9720711A-1C33-4D24-B039-8B77311AF91B}" presName="negativeSpace" presStyleCnt="0"/>
      <dgm:spPr/>
    </dgm:pt>
    <dgm:pt modelId="{2997BC9F-8929-F141-935B-962CD301F7E4}" type="pres">
      <dgm:prSet presAssocID="{9720711A-1C33-4D24-B039-8B77311AF91B}" presName="childText" presStyleLbl="conFgAcc1" presStyleIdx="1" presStyleCnt="2">
        <dgm:presLayoutVars>
          <dgm:bulletEnabled val="1"/>
        </dgm:presLayoutVars>
      </dgm:prSet>
      <dgm:spPr/>
    </dgm:pt>
  </dgm:ptLst>
  <dgm:cxnLst>
    <dgm:cxn modelId="{6293621D-AA38-EE48-896F-4193AFB3E2DE}" type="presOf" srcId="{010A8A40-A65D-47FA-AA00-B88D7E1CB19D}" destId="{6CF1ECC3-4B62-334D-9690-72E3D9DA51FA}" srcOrd="0" destOrd="0" presId="urn:microsoft.com/office/officeart/2005/8/layout/list1"/>
    <dgm:cxn modelId="{FC6DAE1E-92D4-C247-9993-75FC5F742A5E}" type="presOf" srcId="{9720711A-1C33-4D24-B039-8B77311AF91B}" destId="{4BCB3317-5399-9246-ADAA-C0BDD3DEE0A8}" srcOrd="1" destOrd="0" presId="urn:microsoft.com/office/officeart/2005/8/layout/list1"/>
    <dgm:cxn modelId="{A0C24520-2D7C-497F-932B-501BDFCC909E}" srcId="{9720711A-1C33-4D24-B039-8B77311AF91B}" destId="{68A63BC9-70DC-4925-8AD3-1CD0A0F253FF}" srcOrd="0" destOrd="0" parTransId="{61AD6013-718E-4C17-8910-612D252F0EAC}" sibTransId="{1ED99D20-B6FE-484C-90AA-B2C215EF14DE}"/>
    <dgm:cxn modelId="{8A3CDC2E-26C8-634B-8AE5-46F2CB77219D}" type="presOf" srcId="{4581CBAC-1B99-4BA7-A1BF-D591063EFE13}" destId="{2997BC9F-8929-F141-935B-962CD301F7E4}" srcOrd="0" destOrd="4" presId="urn:microsoft.com/office/officeart/2005/8/layout/list1"/>
    <dgm:cxn modelId="{9DF6E15D-D71C-484E-B313-39E4EEDA1C10}" srcId="{9720711A-1C33-4D24-B039-8B77311AF91B}" destId="{3B0BE597-3166-44B0-B118-0B4399EC13E5}" srcOrd="3" destOrd="0" parTransId="{13605863-BBBA-4B8D-93C1-A5BCCCA63532}" sibTransId="{91BD7D2A-089A-4D6C-8CFE-5C96237AB75B}"/>
    <dgm:cxn modelId="{16E90D71-F2FE-4662-A5CD-E79A2D4910F0}" srcId="{A9B5F985-F42E-4FF8-B9AB-93576C504243}" destId="{010A8A40-A65D-47FA-AA00-B88D7E1CB19D}" srcOrd="0" destOrd="0" parTransId="{4CC3CE8E-06DE-43A3-B400-B1DC83ABA2CA}" sibTransId="{E8F46DF6-064C-43B1-8949-8EB6DD1F2BBD}"/>
    <dgm:cxn modelId="{6AD97579-E574-8D4B-BF29-F71B1367B8E1}" type="presOf" srcId="{3B0BE597-3166-44B0-B118-0B4399EC13E5}" destId="{2997BC9F-8929-F141-935B-962CD301F7E4}" srcOrd="0" destOrd="3" presId="urn:microsoft.com/office/officeart/2005/8/layout/list1"/>
    <dgm:cxn modelId="{0DB1C490-5164-FF42-8A2B-0E78ED919285}" type="presOf" srcId="{010A8A40-A65D-47FA-AA00-B88D7E1CB19D}" destId="{FCED1C01-826B-A945-82F0-3B290910D1B6}" srcOrd="1" destOrd="0" presId="urn:microsoft.com/office/officeart/2005/8/layout/list1"/>
    <dgm:cxn modelId="{8B7750A1-033F-274F-A697-7F43E51D2686}" type="presOf" srcId="{68A63BC9-70DC-4925-8AD3-1CD0A0F253FF}" destId="{2997BC9F-8929-F141-935B-962CD301F7E4}" srcOrd="0" destOrd="0" presId="urn:microsoft.com/office/officeart/2005/8/layout/list1"/>
    <dgm:cxn modelId="{7591BAAF-2D4F-7441-AE58-9365534B21B9}" type="presOf" srcId="{A9B5F985-F42E-4FF8-B9AB-93576C504243}" destId="{2B163F3D-9083-9D47-AAB8-F9E47157ADB4}" srcOrd="0" destOrd="0" presId="urn:microsoft.com/office/officeart/2005/8/layout/list1"/>
    <dgm:cxn modelId="{08CE3DB1-8CA5-4FE5-92C6-632676344B3E}" srcId="{9720711A-1C33-4D24-B039-8B77311AF91B}" destId="{4581CBAC-1B99-4BA7-A1BF-D591063EFE13}" srcOrd="4" destOrd="0" parTransId="{3AA71EE7-7AE6-4413-9B56-994DF4753628}" sibTransId="{48FABFBC-5982-4994-A2AB-CCA850C362F6}"/>
    <dgm:cxn modelId="{D58DEAB3-4FEF-4C88-BD36-8FA62FA9B2C1}" srcId="{9720711A-1C33-4D24-B039-8B77311AF91B}" destId="{C95C3617-A631-4054-9A63-108473A1B39C}" srcOrd="2" destOrd="0" parTransId="{54B0C598-0462-4859-B5B3-C5E06313D44C}" sibTransId="{DFC7B62E-5D0E-4CA5-A33A-96137C471E1B}"/>
    <dgm:cxn modelId="{4B1ADFB9-AA6C-4F96-97AA-F8699E1618BD}" srcId="{9720711A-1C33-4D24-B039-8B77311AF91B}" destId="{B154331C-27FD-4CBB-A241-40EF7199479C}" srcOrd="5" destOrd="0" parTransId="{7446F6FC-81F1-4235-AE84-1640A96F4CEF}" sibTransId="{7355451B-E225-4197-942C-4EC488863557}"/>
    <dgm:cxn modelId="{4530CACE-3344-984C-8B39-0E44BE09662A}" type="presOf" srcId="{9720711A-1C33-4D24-B039-8B77311AF91B}" destId="{DC288EF7-F8B7-6143-8479-50B89A84DDAE}" srcOrd="0" destOrd="0" presId="urn:microsoft.com/office/officeart/2005/8/layout/list1"/>
    <dgm:cxn modelId="{785232D4-2276-2C43-B115-D0A23DD28ABF}" type="presOf" srcId="{027B4BBD-7BC5-4198-BED2-2120071722B2}" destId="{2997BC9F-8929-F141-935B-962CD301F7E4}" srcOrd="0" destOrd="1" presId="urn:microsoft.com/office/officeart/2005/8/layout/list1"/>
    <dgm:cxn modelId="{BBB56DD6-0B7B-8547-A985-E988548F5248}" type="presOf" srcId="{C95C3617-A631-4054-9A63-108473A1B39C}" destId="{2997BC9F-8929-F141-935B-962CD301F7E4}" srcOrd="0" destOrd="2" presId="urn:microsoft.com/office/officeart/2005/8/layout/list1"/>
    <dgm:cxn modelId="{4B13FCD8-10C2-471E-B32F-1F571A20D614}" srcId="{9720711A-1C33-4D24-B039-8B77311AF91B}" destId="{027B4BBD-7BC5-4198-BED2-2120071722B2}" srcOrd="1" destOrd="0" parTransId="{FB111541-480B-42BF-A9BB-1486C4C6F9D1}" sibTransId="{563E31A3-0FFA-4AD1-878F-A115ACF596EA}"/>
    <dgm:cxn modelId="{021BE1E4-75B3-4D00-8931-5C4901EE4F86}" srcId="{A9B5F985-F42E-4FF8-B9AB-93576C504243}" destId="{9720711A-1C33-4D24-B039-8B77311AF91B}" srcOrd="1" destOrd="0" parTransId="{BAD97723-365C-4D3C-9E9B-75D5FB637E95}" sibTransId="{6011F7B4-78AD-42FE-96F7-0CDC42B4B984}"/>
    <dgm:cxn modelId="{7EFB14FD-5D79-6C43-8922-4B14C1F898D6}" type="presOf" srcId="{B154331C-27FD-4CBB-A241-40EF7199479C}" destId="{2997BC9F-8929-F141-935B-962CD301F7E4}" srcOrd="0" destOrd="5" presId="urn:microsoft.com/office/officeart/2005/8/layout/list1"/>
    <dgm:cxn modelId="{4307940E-D9AC-FF46-B9D7-6FBDF48A5F51}" type="presParOf" srcId="{2B163F3D-9083-9D47-AAB8-F9E47157ADB4}" destId="{7A39ED12-0DD6-6944-B00A-66298032A4E4}" srcOrd="0" destOrd="0" presId="urn:microsoft.com/office/officeart/2005/8/layout/list1"/>
    <dgm:cxn modelId="{D7BCF5B8-B22B-2C42-8D16-02763246DCC6}" type="presParOf" srcId="{7A39ED12-0DD6-6944-B00A-66298032A4E4}" destId="{6CF1ECC3-4B62-334D-9690-72E3D9DA51FA}" srcOrd="0" destOrd="0" presId="urn:microsoft.com/office/officeart/2005/8/layout/list1"/>
    <dgm:cxn modelId="{DE88E9EC-E6C0-794E-B47B-5FD5870F24C3}" type="presParOf" srcId="{7A39ED12-0DD6-6944-B00A-66298032A4E4}" destId="{FCED1C01-826B-A945-82F0-3B290910D1B6}" srcOrd="1" destOrd="0" presId="urn:microsoft.com/office/officeart/2005/8/layout/list1"/>
    <dgm:cxn modelId="{FD590A46-6112-B449-8CCA-C936FDE40B25}" type="presParOf" srcId="{2B163F3D-9083-9D47-AAB8-F9E47157ADB4}" destId="{B4FBD10B-4FDE-8542-B060-8A61034E6EBD}" srcOrd="1" destOrd="0" presId="urn:microsoft.com/office/officeart/2005/8/layout/list1"/>
    <dgm:cxn modelId="{D1EF3780-8B72-0047-AD8F-7B46A91947A1}" type="presParOf" srcId="{2B163F3D-9083-9D47-AAB8-F9E47157ADB4}" destId="{782C8915-F170-BF46-8F2A-B7DD6497BD3E}" srcOrd="2" destOrd="0" presId="urn:microsoft.com/office/officeart/2005/8/layout/list1"/>
    <dgm:cxn modelId="{6CE407EA-91E5-ED42-9D6F-2BCFFA13EF6E}" type="presParOf" srcId="{2B163F3D-9083-9D47-AAB8-F9E47157ADB4}" destId="{BAC84CE7-79FF-974F-A5E8-0DFA3033C15D}" srcOrd="3" destOrd="0" presId="urn:microsoft.com/office/officeart/2005/8/layout/list1"/>
    <dgm:cxn modelId="{0851819F-0538-E643-B14C-AE11D9CCB7A1}" type="presParOf" srcId="{2B163F3D-9083-9D47-AAB8-F9E47157ADB4}" destId="{4EF2EA0A-AB81-714B-BE6D-0145F5F22003}" srcOrd="4" destOrd="0" presId="urn:microsoft.com/office/officeart/2005/8/layout/list1"/>
    <dgm:cxn modelId="{5B37B827-48A4-2B4C-88C8-1EBC32837BCA}" type="presParOf" srcId="{4EF2EA0A-AB81-714B-BE6D-0145F5F22003}" destId="{DC288EF7-F8B7-6143-8479-50B89A84DDAE}" srcOrd="0" destOrd="0" presId="urn:microsoft.com/office/officeart/2005/8/layout/list1"/>
    <dgm:cxn modelId="{1CC1F2FB-8063-C049-8E48-D2CE0143F1B3}" type="presParOf" srcId="{4EF2EA0A-AB81-714B-BE6D-0145F5F22003}" destId="{4BCB3317-5399-9246-ADAA-C0BDD3DEE0A8}" srcOrd="1" destOrd="0" presId="urn:microsoft.com/office/officeart/2005/8/layout/list1"/>
    <dgm:cxn modelId="{1FC982F8-CF50-BB49-9AC7-705555B4F648}" type="presParOf" srcId="{2B163F3D-9083-9D47-AAB8-F9E47157ADB4}" destId="{1865F939-0CF1-2B47-A401-E8675612BF60}" srcOrd="5" destOrd="0" presId="urn:microsoft.com/office/officeart/2005/8/layout/list1"/>
    <dgm:cxn modelId="{97B40FB6-4ED5-A344-89D4-EFE4BBA3F2DA}" type="presParOf" srcId="{2B163F3D-9083-9D47-AAB8-F9E47157ADB4}" destId="{2997BC9F-8929-F141-935B-962CD301F7E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7F0C24-6A07-4BAE-BA03-0E93093D83C8}"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74C714A-270D-4964-8716-DE666E53BA1B}">
      <dgm:prSet/>
      <dgm:spPr/>
      <dgm:t>
        <a:bodyPr/>
        <a:lstStyle/>
        <a:p>
          <a:r>
            <a:rPr lang="en-US"/>
            <a:t>Perform regression analysis to see magnitude of effects and tease out relationships between variables.</a:t>
          </a:r>
        </a:p>
      </dgm:t>
    </dgm:pt>
    <dgm:pt modelId="{657E0E82-58D9-4FAB-8A8A-EB9D2388192B}" type="parTrans" cxnId="{09681A08-2C51-4E71-90E4-5756FF099F91}">
      <dgm:prSet/>
      <dgm:spPr/>
      <dgm:t>
        <a:bodyPr/>
        <a:lstStyle/>
        <a:p>
          <a:endParaRPr lang="en-US"/>
        </a:p>
      </dgm:t>
    </dgm:pt>
    <dgm:pt modelId="{A6A0862A-2364-438D-91E0-0246EFB8DA67}" type="sibTrans" cxnId="{09681A08-2C51-4E71-90E4-5756FF099F91}">
      <dgm:prSet/>
      <dgm:spPr/>
      <dgm:t>
        <a:bodyPr/>
        <a:lstStyle/>
        <a:p>
          <a:endParaRPr lang="en-US"/>
        </a:p>
      </dgm:t>
    </dgm:pt>
    <dgm:pt modelId="{29F10BDF-93DB-441F-8E9D-B87CBF73B564}">
      <dgm:prSet/>
      <dgm:spPr/>
      <dgm:t>
        <a:bodyPr/>
        <a:lstStyle/>
        <a:p>
          <a:r>
            <a:rPr lang="en-US"/>
            <a:t>Test more variables: manufacturing location, life stage, breed size, other nutrient content, etc.</a:t>
          </a:r>
        </a:p>
      </dgm:t>
    </dgm:pt>
    <dgm:pt modelId="{810D87F0-1C55-415F-94A9-71D88EE7AD33}" type="parTrans" cxnId="{04504AAB-9641-4A83-8667-DBFAD26026A1}">
      <dgm:prSet/>
      <dgm:spPr/>
      <dgm:t>
        <a:bodyPr/>
        <a:lstStyle/>
        <a:p>
          <a:endParaRPr lang="en-US"/>
        </a:p>
      </dgm:t>
    </dgm:pt>
    <dgm:pt modelId="{5801785B-9475-42BD-AE4B-090D9A0F1A18}" type="sibTrans" cxnId="{04504AAB-9641-4A83-8667-DBFAD26026A1}">
      <dgm:prSet/>
      <dgm:spPr/>
      <dgm:t>
        <a:bodyPr/>
        <a:lstStyle/>
        <a:p>
          <a:endParaRPr lang="en-US"/>
        </a:p>
      </dgm:t>
    </dgm:pt>
    <dgm:pt modelId="{FFBF732B-A427-42AB-912C-2AA333CC7E20}">
      <dgm:prSet/>
      <dgm:spPr/>
      <dgm:t>
        <a:bodyPr/>
        <a:lstStyle/>
        <a:p>
          <a:r>
            <a:rPr lang="en-US"/>
            <a:t>Wet dog food? Cat food?  Other pet supply companies?</a:t>
          </a:r>
        </a:p>
      </dgm:t>
    </dgm:pt>
    <dgm:pt modelId="{5F53B66C-D743-4B43-985C-210E2F891F71}" type="parTrans" cxnId="{F0F3D4D0-F71F-4B63-AE7E-3C8E6BCD1789}">
      <dgm:prSet/>
      <dgm:spPr/>
      <dgm:t>
        <a:bodyPr/>
        <a:lstStyle/>
        <a:p>
          <a:endParaRPr lang="en-US"/>
        </a:p>
      </dgm:t>
    </dgm:pt>
    <dgm:pt modelId="{ED4034C6-4F82-47D6-A95B-EA47C53BC2B1}" type="sibTrans" cxnId="{F0F3D4D0-F71F-4B63-AE7E-3C8E6BCD1789}">
      <dgm:prSet/>
      <dgm:spPr/>
      <dgm:t>
        <a:bodyPr/>
        <a:lstStyle/>
        <a:p>
          <a:endParaRPr lang="en-US"/>
        </a:p>
      </dgm:t>
    </dgm:pt>
    <dgm:pt modelId="{BD366AC3-5DDF-9B4A-846E-BB9EF31B76F3}" type="pres">
      <dgm:prSet presAssocID="{107F0C24-6A07-4BAE-BA03-0E93093D83C8}" presName="vert0" presStyleCnt="0">
        <dgm:presLayoutVars>
          <dgm:dir/>
          <dgm:animOne val="branch"/>
          <dgm:animLvl val="lvl"/>
        </dgm:presLayoutVars>
      </dgm:prSet>
      <dgm:spPr/>
    </dgm:pt>
    <dgm:pt modelId="{96855DFE-EAA3-974D-A289-C4AABC999A75}" type="pres">
      <dgm:prSet presAssocID="{374C714A-270D-4964-8716-DE666E53BA1B}" presName="thickLine" presStyleLbl="alignNode1" presStyleIdx="0" presStyleCnt="3"/>
      <dgm:spPr/>
    </dgm:pt>
    <dgm:pt modelId="{4A81EB91-47A3-6F47-9DC7-D54323AC9F32}" type="pres">
      <dgm:prSet presAssocID="{374C714A-270D-4964-8716-DE666E53BA1B}" presName="horz1" presStyleCnt="0"/>
      <dgm:spPr/>
    </dgm:pt>
    <dgm:pt modelId="{A4D9DF09-D56E-4944-91B9-D343E733620F}" type="pres">
      <dgm:prSet presAssocID="{374C714A-270D-4964-8716-DE666E53BA1B}" presName="tx1" presStyleLbl="revTx" presStyleIdx="0" presStyleCnt="3"/>
      <dgm:spPr/>
    </dgm:pt>
    <dgm:pt modelId="{62E7FFFC-A7BC-174B-A014-529AC99B4EDA}" type="pres">
      <dgm:prSet presAssocID="{374C714A-270D-4964-8716-DE666E53BA1B}" presName="vert1" presStyleCnt="0"/>
      <dgm:spPr/>
    </dgm:pt>
    <dgm:pt modelId="{6A608A46-3469-DB4C-9145-79C898009987}" type="pres">
      <dgm:prSet presAssocID="{29F10BDF-93DB-441F-8E9D-B87CBF73B564}" presName="thickLine" presStyleLbl="alignNode1" presStyleIdx="1" presStyleCnt="3"/>
      <dgm:spPr/>
    </dgm:pt>
    <dgm:pt modelId="{62E8FDBC-4934-3941-9D34-745871A07025}" type="pres">
      <dgm:prSet presAssocID="{29F10BDF-93DB-441F-8E9D-B87CBF73B564}" presName="horz1" presStyleCnt="0"/>
      <dgm:spPr/>
    </dgm:pt>
    <dgm:pt modelId="{A13FD52B-C6D7-234D-89D4-185993088AAD}" type="pres">
      <dgm:prSet presAssocID="{29F10BDF-93DB-441F-8E9D-B87CBF73B564}" presName="tx1" presStyleLbl="revTx" presStyleIdx="1" presStyleCnt="3"/>
      <dgm:spPr/>
    </dgm:pt>
    <dgm:pt modelId="{86AC0E6E-B27A-E145-981E-B99CE1FEF80B}" type="pres">
      <dgm:prSet presAssocID="{29F10BDF-93DB-441F-8E9D-B87CBF73B564}" presName="vert1" presStyleCnt="0"/>
      <dgm:spPr/>
    </dgm:pt>
    <dgm:pt modelId="{EA7A2545-FEA8-294B-9EEF-E6114FB81A45}" type="pres">
      <dgm:prSet presAssocID="{FFBF732B-A427-42AB-912C-2AA333CC7E20}" presName="thickLine" presStyleLbl="alignNode1" presStyleIdx="2" presStyleCnt="3"/>
      <dgm:spPr/>
    </dgm:pt>
    <dgm:pt modelId="{38118CF7-5BA4-8B43-8564-C1CA1A9AC8F9}" type="pres">
      <dgm:prSet presAssocID="{FFBF732B-A427-42AB-912C-2AA333CC7E20}" presName="horz1" presStyleCnt="0"/>
      <dgm:spPr/>
    </dgm:pt>
    <dgm:pt modelId="{8A13C2CE-D307-5B4A-A788-DDDBBEC75922}" type="pres">
      <dgm:prSet presAssocID="{FFBF732B-A427-42AB-912C-2AA333CC7E20}" presName="tx1" presStyleLbl="revTx" presStyleIdx="2" presStyleCnt="3"/>
      <dgm:spPr/>
    </dgm:pt>
    <dgm:pt modelId="{5A45A41F-90F0-6D4E-A177-C7A3435A8768}" type="pres">
      <dgm:prSet presAssocID="{FFBF732B-A427-42AB-912C-2AA333CC7E20}" presName="vert1" presStyleCnt="0"/>
      <dgm:spPr/>
    </dgm:pt>
  </dgm:ptLst>
  <dgm:cxnLst>
    <dgm:cxn modelId="{09681A08-2C51-4E71-90E4-5756FF099F91}" srcId="{107F0C24-6A07-4BAE-BA03-0E93093D83C8}" destId="{374C714A-270D-4964-8716-DE666E53BA1B}" srcOrd="0" destOrd="0" parTransId="{657E0E82-58D9-4FAB-8A8A-EB9D2388192B}" sibTransId="{A6A0862A-2364-438D-91E0-0246EFB8DA67}"/>
    <dgm:cxn modelId="{A36EB326-F9DD-FF49-B7FB-F9C6867B748B}" type="presOf" srcId="{107F0C24-6A07-4BAE-BA03-0E93093D83C8}" destId="{BD366AC3-5DDF-9B4A-846E-BB9EF31B76F3}" srcOrd="0" destOrd="0" presId="urn:microsoft.com/office/officeart/2008/layout/LinedList"/>
    <dgm:cxn modelId="{523B4171-97F3-694B-A998-AA814A9FC617}" type="presOf" srcId="{FFBF732B-A427-42AB-912C-2AA333CC7E20}" destId="{8A13C2CE-D307-5B4A-A788-DDDBBEC75922}" srcOrd="0" destOrd="0" presId="urn:microsoft.com/office/officeart/2008/layout/LinedList"/>
    <dgm:cxn modelId="{04504AAB-9641-4A83-8667-DBFAD26026A1}" srcId="{107F0C24-6A07-4BAE-BA03-0E93093D83C8}" destId="{29F10BDF-93DB-441F-8E9D-B87CBF73B564}" srcOrd="1" destOrd="0" parTransId="{810D87F0-1C55-415F-94A9-71D88EE7AD33}" sibTransId="{5801785B-9475-42BD-AE4B-090D9A0F1A18}"/>
    <dgm:cxn modelId="{30E5F7AF-099B-554D-AD39-BE7793A8DB48}" type="presOf" srcId="{374C714A-270D-4964-8716-DE666E53BA1B}" destId="{A4D9DF09-D56E-4944-91B9-D343E733620F}" srcOrd="0" destOrd="0" presId="urn:microsoft.com/office/officeart/2008/layout/LinedList"/>
    <dgm:cxn modelId="{E62F31CC-B091-7841-9B31-6A1FDF7D0ECC}" type="presOf" srcId="{29F10BDF-93DB-441F-8E9D-B87CBF73B564}" destId="{A13FD52B-C6D7-234D-89D4-185993088AAD}" srcOrd="0" destOrd="0" presId="urn:microsoft.com/office/officeart/2008/layout/LinedList"/>
    <dgm:cxn modelId="{F0F3D4D0-F71F-4B63-AE7E-3C8E6BCD1789}" srcId="{107F0C24-6A07-4BAE-BA03-0E93093D83C8}" destId="{FFBF732B-A427-42AB-912C-2AA333CC7E20}" srcOrd="2" destOrd="0" parTransId="{5F53B66C-D743-4B43-985C-210E2F891F71}" sibTransId="{ED4034C6-4F82-47D6-A95B-EA47C53BC2B1}"/>
    <dgm:cxn modelId="{B02C00DE-E813-7344-B1AB-6CF345145CF2}" type="presParOf" srcId="{BD366AC3-5DDF-9B4A-846E-BB9EF31B76F3}" destId="{96855DFE-EAA3-974D-A289-C4AABC999A75}" srcOrd="0" destOrd="0" presId="urn:microsoft.com/office/officeart/2008/layout/LinedList"/>
    <dgm:cxn modelId="{85BB9AAC-96B5-1E4B-828E-D0668BB55B4F}" type="presParOf" srcId="{BD366AC3-5DDF-9B4A-846E-BB9EF31B76F3}" destId="{4A81EB91-47A3-6F47-9DC7-D54323AC9F32}" srcOrd="1" destOrd="0" presId="urn:microsoft.com/office/officeart/2008/layout/LinedList"/>
    <dgm:cxn modelId="{267FD9DE-CFBA-C147-88E2-FB7434FBA9DE}" type="presParOf" srcId="{4A81EB91-47A3-6F47-9DC7-D54323AC9F32}" destId="{A4D9DF09-D56E-4944-91B9-D343E733620F}" srcOrd="0" destOrd="0" presId="urn:microsoft.com/office/officeart/2008/layout/LinedList"/>
    <dgm:cxn modelId="{08ABA868-EC9F-404E-9927-7EE3B5C5FF09}" type="presParOf" srcId="{4A81EB91-47A3-6F47-9DC7-D54323AC9F32}" destId="{62E7FFFC-A7BC-174B-A014-529AC99B4EDA}" srcOrd="1" destOrd="0" presId="urn:microsoft.com/office/officeart/2008/layout/LinedList"/>
    <dgm:cxn modelId="{520268BB-124A-ED4F-9035-EF5D2851D12E}" type="presParOf" srcId="{BD366AC3-5DDF-9B4A-846E-BB9EF31B76F3}" destId="{6A608A46-3469-DB4C-9145-79C898009987}" srcOrd="2" destOrd="0" presId="urn:microsoft.com/office/officeart/2008/layout/LinedList"/>
    <dgm:cxn modelId="{0EB700C7-285E-AA45-A7D4-B4E75FAE5B65}" type="presParOf" srcId="{BD366AC3-5DDF-9B4A-846E-BB9EF31B76F3}" destId="{62E8FDBC-4934-3941-9D34-745871A07025}" srcOrd="3" destOrd="0" presId="urn:microsoft.com/office/officeart/2008/layout/LinedList"/>
    <dgm:cxn modelId="{FD557550-9DC8-0E40-A944-0C2BE2C66FAD}" type="presParOf" srcId="{62E8FDBC-4934-3941-9D34-745871A07025}" destId="{A13FD52B-C6D7-234D-89D4-185993088AAD}" srcOrd="0" destOrd="0" presId="urn:microsoft.com/office/officeart/2008/layout/LinedList"/>
    <dgm:cxn modelId="{3D380736-80D8-E042-A0D9-34FC41B8A659}" type="presParOf" srcId="{62E8FDBC-4934-3941-9D34-745871A07025}" destId="{86AC0E6E-B27A-E145-981E-B99CE1FEF80B}" srcOrd="1" destOrd="0" presId="urn:microsoft.com/office/officeart/2008/layout/LinedList"/>
    <dgm:cxn modelId="{3CFDD5B4-5F81-194E-A42F-197B3C7CDC43}" type="presParOf" srcId="{BD366AC3-5DDF-9B4A-846E-BB9EF31B76F3}" destId="{EA7A2545-FEA8-294B-9EEF-E6114FB81A45}" srcOrd="4" destOrd="0" presId="urn:microsoft.com/office/officeart/2008/layout/LinedList"/>
    <dgm:cxn modelId="{9FED9434-9E93-F14C-84AB-D72F5D5E58DE}" type="presParOf" srcId="{BD366AC3-5DDF-9B4A-846E-BB9EF31B76F3}" destId="{38118CF7-5BA4-8B43-8564-C1CA1A9AC8F9}" srcOrd="5" destOrd="0" presId="urn:microsoft.com/office/officeart/2008/layout/LinedList"/>
    <dgm:cxn modelId="{E618F31B-8EFF-D543-934D-1FC0D823223E}" type="presParOf" srcId="{38118CF7-5BA4-8B43-8564-C1CA1A9AC8F9}" destId="{8A13C2CE-D307-5B4A-A788-DDDBBEC75922}" srcOrd="0" destOrd="0" presId="urn:microsoft.com/office/officeart/2008/layout/LinedList"/>
    <dgm:cxn modelId="{D571026B-1797-E542-854B-09375A177160}" type="presParOf" srcId="{38118CF7-5BA4-8B43-8564-C1CA1A9AC8F9}" destId="{5A45A41F-90F0-6D4E-A177-C7A3435A87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C8915-F170-BF46-8F2A-B7DD6497BD3E}">
      <dsp:nvSpPr>
        <dsp:cNvPr id="0" name=""/>
        <dsp:cNvSpPr/>
      </dsp:nvSpPr>
      <dsp:spPr>
        <a:xfrm>
          <a:off x="0" y="1247480"/>
          <a:ext cx="6797675" cy="47880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ED1C01-826B-A945-82F0-3B290910D1B6}">
      <dsp:nvSpPr>
        <dsp:cNvPr id="0" name=""/>
        <dsp:cNvSpPr/>
      </dsp:nvSpPr>
      <dsp:spPr>
        <a:xfrm>
          <a:off x="339883" y="967040"/>
          <a:ext cx="4758372" cy="56088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844550">
            <a:lnSpc>
              <a:spcPct val="90000"/>
            </a:lnSpc>
            <a:spcBef>
              <a:spcPct val="0"/>
            </a:spcBef>
            <a:spcAft>
              <a:spcPct val="35000"/>
            </a:spcAft>
            <a:buNone/>
          </a:pPr>
          <a:r>
            <a:rPr lang="en-US" sz="1900" kern="1200"/>
            <a:t>580 unique bags of dog food in sample</a:t>
          </a:r>
        </a:p>
      </dsp:txBody>
      <dsp:txXfrm>
        <a:off x="367263" y="994420"/>
        <a:ext cx="4703612" cy="506120"/>
      </dsp:txXfrm>
    </dsp:sp>
    <dsp:sp modelId="{2997BC9F-8929-F141-935B-962CD301F7E4}">
      <dsp:nvSpPr>
        <dsp:cNvPr id="0" name=""/>
        <dsp:cNvSpPr/>
      </dsp:nvSpPr>
      <dsp:spPr>
        <a:xfrm>
          <a:off x="0" y="2109321"/>
          <a:ext cx="6797675" cy="2573550"/>
        </a:xfrm>
        <a:prstGeom prst="rect">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395732" rIns="52757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Crude Protein (%)</a:t>
          </a:r>
        </a:p>
        <a:p>
          <a:pPr marL="171450" lvl="1" indent="-171450" algn="l" defTabSz="844550">
            <a:lnSpc>
              <a:spcPct val="90000"/>
            </a:lnSpc>
            <a:spcBef>
              <a:spcPct val="0"/>
            </a:spcBef>
            <a:spcAft>
              <a:spcPct val="15000"/>
            </a:spcAft>
            <a:buChar char="•"/>
          </a:pPr>
          <a:r>
            <a:rPr lang="en-US" sz="1900" kern="1200" dirty="0" err="1"/>
            <a:t>Chewy.com</a:t>
          </a:r>
          <a:r>
            <a:rPr lang="en-US" sz="1900" kern="1200" dirty="0"/>
            <a:t> average reviewer rating (out of 5 stars)</a:t>
          </a:r>
        </a:p>
        <a:p>
          <a:pPr marL="171450" lvl="1" indent="-171450" algn="l" defTabSz="844550">
            <a:lnSpc>
              <a:spcPct val="90000"/>
            </a:lnSpc>
            <a:spcBef>
              <a:spcPct val="0"/>
            </a:spcBef>
            <a:spcAft>
              <a:spcPct val="15000"/>
            </a:spcAft>
            <a:buChar char="•"/>
          </a:pPr>
          <a:r>
            <a:rPr lang="en-US" sz="1900" kern="1200"/>
            <a:t>kCal/pound</a:t>
          </a:r>
        </a:p>
        <a:p>
          <a:pPr marL="171450" lvl="1" indent="-171450" algn="l" defTabSz="844550">
            <a:lnSpc>
              <a:spcPct val="90000"/>
            </a:lnSpc>
            <a:spcBef>
              <a:spcPct val="0"/>
            </a:spcBef>
            <a:spcAft>
              <a:spcPct val="15000"/>
            </a:spcAft>
            <a:buChar char="•"/>
          </a:pPr>
          <a:r>
            <a:rPr lang="en-US" sz="1900" kern="1200"/>
            <a:t>Number of ingredients</a:t>
          </a:r>
        </a:p>
        <a:p>
          <a:pPr marL="171450" lvl="1" indent="-171450" algn="l" defTabSz="844550">
            <a:lnSpc>
              <a:spcPct val="90000"/>
            </a:lnSpc>
            <a:spcBef>
              <a:spcPct val="0"/>
            </a:spcBef>
            <a:spcAft>
              <a:spcPct val="15000"/>
            </a:spcAft>
            <a:buChar char="•"/>
          </a:pPr>
          <a:r>
            <a:rPr lang="en-US" sz="1900" kern="1200"/>
            <a:t>“Grain-free”</a:t>
          </a:r>
        </a:p>
        <a:p>
          <a:pPr marL="171450" lvl="1" indent="-171450" algn="l" defTabSz="844550">
            <a:lnSpc>
              <a:spcPct val="90000"/>
            </a:lnSpc>
            <a:spcBef>
              <a:spcPct val="0"/>
            </a:spcBef>
            <a:spcAft>
              <a:spcPct val="15000"/>
            </a:spcAft>
            <a:buChar char="•"/>
          </a:pPr>
          <a:r>
            <a:rPr lang="en-US" sz="1900" kern="1200"/>
            <a:t>“Limited Ingredient Diet” or “L.I.D.”</a:t>
          </a:r>
        </a:p>
      </dsp:txBody>
      <dsp:txXfrm>
        <a:off x="0" y="2109321"/>
        <a:ext cx="6797675" cy="2573550"/>
      </dsp:txXfrm>
    </dsp:sp>
    <dsp:sp modelId="{4BCB3317-5399-9246-ADAA-C0BDD3DEE0A8}">
      <dsp:nvSpPr>
        <dsp:cNvPr id="0" name=""/>
        <dsp:cNvSpPr/>
      </dsp:nvSpPr>
      <dsp:spPr>
        <a:xfrm>
          <a:off x="339883" y="1828880"/>
          <a:ext cx="4758372" cy="560880"/>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844550">
            <a:lnSpc>
              <a:spcPct val="90000"/>
            </a:lnSpc>
            <a:spcBef>
              <a:spcPct val="0"/>
            </a:spcBef>
            <a:spcAft>
              <a:spcPct val="35000"/>
            </a:spcAft>
            <a:buNone/>
          </a:pPr>
          <a:r>
            <a:rPr lang="en-US" sz="1900" kern="1200"/>
            <a:t>Variables to test:</a:t>
          </a:r>
        </a:p>
      </dsp:txBody>
      <dsp:txXfrm>
        <a:off x="367263" y="1856260"/>
        <a:ext cx="4703612"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55DFE-EAA3-974D-A289-C4AABC999A75}">
      <dsp:nvSpPr>
        <dsp:cNvPr id="0" name=""/>
        <dsp:cNvSpPr/>
      </dsp:nvSpPr>
      <dsp:spPr>
        <a:xfrm>
          <a:off x="0" y="2758"/>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D9DF09-D56E-4944-91B9-D343E733620F}">
      <dsp:nvSpPr>
        <dsp:cNvPr id="0" name=""/>
        <dsp:cNvSpPr/>
      </dsp:nvSpPr>
      <dsp:spPr>
        <a:xfrm>
          <a:off x="0" y="275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Perform regression analysis to see magnitude of effects and tease out relationships between variables.</a:t>
          </a:r>
        </a:p>
      </dsp:txBody>
      <dsp:txXfrm>
        <a:off x="0" y="2758"/>
        <a:ext cx="6797675" cy="1881464"/>
      </dsp:txXfrm>
    </dsp:sp>
    <dsp:sp modelId="{6A608A46-3469-DB4C-9145-79C898009987}">
      <dsp:nvSpPr>
        <dsp:cNvPr id="0" name=""/>
        <dsp:cNvSpPr/>
      </dsp:nvSpPr>
      <dsp:spPr>
        <a:xfrm>
          <a:off x="0" y="1884223"/>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3FD52B-C6D7-234D-89D4-185993088AAD}">
      <dsp:nvSpPr>
        <dsp:cNvPr id="0" name=""/>
        <dsp:cNvSpPr/>
      </dsp:nvSpPr>
      <dsp:spPr>
        <a:xfrm>
          <a:off x="0" y="1884223"/>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Test more variables: manufacturing location, life stage, breed size, other nutrient content, etc.</a:t>
          </a:r>
        </a:p>
      </dsp:txBody>
      <dsp:txXfrm>
        <a:off x="0" y="1884223"/>
        <a:ext cx="6797675" cy="1881464"/>
      </dsp:txXfrm>
    </dsp:sp>
    <dsp:sp modelId="{EA7A2545-FEA8-294B-9EEF-E6114FB81A45}">
      <dsp:nvSpPr>
        <dsp:cNvPr id="0" name=""/>
        <dsp:cNvSpPr/>
      </dsp:nvSpPr>
      <dsp:spPr>
        <a:xfrm>
          <a:off x="0" y="3765688"/>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13C2CE-D307-5B4A-A788-DDDBBEC75922}">
      <dsp:nvSpPr>
        <dsp:cNvPr id="0" name=""/>
        <dsp:cNvSpPr/>
      </dsp:nvSpPr>
      <dsp:spPr>
        <a:xfrm>
          <a:off x="0" y="3765688"/>
          <a:ext cx="6797675" cy="1881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Wet dog food? Cat food?  Other pet supply companies?</a:t>
          </a:r>
        </a:p>
      </dsp:txBody>
      <dsp:txXfrm>
        <a:off x="0" y="3765688"/>
        <a:ext cx="6797675" cy="18814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16D5E-8951-F74B-A5A6-7A07B0FC6A0E}" type="datetimeFigureOut">
              <a:rPr lang="en-US" smtClean="0"/>
              <a:t>3/26/20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A2C4EC-8B2B-0C4A-BF84-E781F23B845D}" type="slidenum">
              <a:rPr lang="en-US" smtClean="0"/>
              <a:t>‹#›</a:t>
            </a:fld>
            <a:endParaRPr lang="en-US"/>
          </a:p>
        </p:txBody>
      </p:sp>
    </p:spTree>
    <p:extLst>
      <p:ext uri="{BB962C8B-B14F-4D97-AF65-F5344CB8AC3E}">
        <p14:creationId xmlns:p14="http://schemas.microsoft.com/office/powerpoint/2010/main" val="2105312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pmc/articles/PMC447315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A2C4EC-8B2B-0C4A-BF84-E781F23B845D}" type="slidenum">
              <a:rPr lang="en-US" smtClean="0"/>
              <a:t>1</a:t>
            </a:fld>
            <a:endParaRPr lang="en-US"/>
          </a:p>
        </p:txBody>
      </p:sp>
    </p:spTree>
    <p:extLst>
      <p:ext uri="{BB962C8B-B14F-4D97-AF65-F5344CB8AC3E}">
        <p14:creationId xmlns:p14="http://schemas.microsoft.com/office/powerpoint/2010/main" val="2006396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 price has gone up amidst pandemic.  Hiring 400 workers to keep up with surge in demand.</a:t>
            </a:r>
          </a:p>
        </p:txBody>
      </p:sp>
      <p:sp>
        <p:nvSpPr>
          <p:cNvPr id="4" name="Slide Number Placeholder 3"/>
          <p:cNvSpPr>
            <a:spLocks noGrp="1"/>
          </p:cNvSpPr>
          <p:nvPr>
            <p:ph type="sldNum" sz="quarter" idx="5"/>
          </p:nvPr>
        </p:nvSpPr>
        <p:spPr/>
        <p:txBody>
          <a:bodyPr/>
          <a:lstStyle/>
          <a:p>
            <a:fld id="{EDA2C4EC-8B2B-0C4A-BF84-E781F23B845D}" type="slidenum">
              <a:rPr lang="en-US" smtClean="0"/>
              <a:t>2</a:t>
            </a:fld>
            <a:endParaRPr lang="en-US"/>
          </a:p>
        </p:txBody>
      </p:sp>
    </p:spTree>
    <p:extLst>
      <p:ext uri="{BB962C8B-B14F-4D97-AF65-F5344CB8AC3E}">
        <p14:creationId xmlns:p14="http://schemas.microsoft.com/office/powerpoint/2010/main" val="918424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 could be useful for </a:t>
            </a:r>
            <a:r>
              <a:rPr lang="en-US" dirty="0" err="1"/>
              <a:t>chewy.com</a:t>
            </a:r>
            <a:r>
              <a:rPr lang="en-US" dirty="0"/>
              <a:t> customers (I am one, personally).  Could also be useful for pet food sellers (I was one) who want to be educated about their products in order to see through the marketing and help pet owners understand what they’re paying for.</a:t>
            </a:r>
          </a:p>
        </p:txBody>
      </p:sp>
      <p:sp>
        <p:nvSpPr>
          <p:cNvPr id="4" name="Slide Number Placeholder 3"/>
          <p:cNvSpPr>
            <a:spLocks noGrp="1"/>
          </p:cNvSpPr>
          <p:nvPr>
            <p:ph type="sldNum" sz="quarter" idx="5"/>
          </p:nvPr>
        </p:nvSpPr>
        <p:spPr/>
        <p:txBody>
          <a:bodyPr/>
          <a:lstStyle/>
          <a:p>
            <a:fld id="{EDA2C4EC-8B2B-0C4A-BF84-E781F23B845D}" type="slidenum">
              <a:rPr lang="en-US" smtClean="0"/>
              <a:t>3</a:t>
            </a:fld>
            <a:endParaRPr lang="en-US"/>
          </a:p>
        </p:txBody>
      </p:sp>
    </p:spTree>
    <p:extLst>
      <p:ext uri="{BB962C8B-B14F-4D97-AF65-F5344CB8AC3E}">
        <p14:creationId xmlns:p14="http://schemas.microsoft.com/office/powerpoint/2010/main" val="2831397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LID and grain-free diets were categorical, so did not require median value calculation.</a:t>
            </a:r>
          </a:p>
        </p:txBody>
      </p:sp>
      <p:sp>
        <p:nvSpPr>
          <p:cNvPr id="4" name="Slide Number Placeholder 3"/>
          <p:cNvSpPr>
            <a:spLocks noGrp="1"/>
          </p:cNvSpPr>
          <p:nvPr>
            <p:ph type="sldNum" sz="quarter" idx="5"/>
          </p:nvPr>
        </p:nvSpPr>
        <p:spPr/>
        <p:txBody>
          <a:bodyPr/>
          <a:lstStyle/>
          <a:p>
            <a:fld id="{EDA2C4EC-8B2B-0C4A-BF84-E781F23B845D}" type="slidenum">
              <a:rPr lang="en-US" smtClean="0"/>
              <a:t>10</a:t>
            </a:fld>
            <a:endParaRPr lang="en-US"/>
          </a:p>
        </p:txBody>
      </p:sp>
    </p:spTree>
    <p:extLst>
      <p:ext uri="{BB962C8B-B14F-4D97-AF65-F5344CB8AC3E}">
        <p14:creationId xmlns:p14="http://schemas.microsoft.com/office/powerpoint/2010/main" val="35555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Vertical lines represent median values of the </a:t>
            </a:r>
            <a:r>
              <a:rPr lang="en-US" dirty="0" err="1"/>
              <a:t>distirbutions</a:t>
            </a:r>
            <a:r>
              <a:rPr lang="en-US" dirty="0"/>
              <a:t>.  We reject the null hypothesis for all variables except average user rating (p &lt; 0.01)</a:t>
            </a:r>
          </a:p>
        </p:txBody>
      </p:sp>
      <p:sp>
        <p:nvSpPr>
          <p:cNvPr id="4" name="Slide Number Placeholder 3"/>
          <p:cNvSpPr>
            <a:spLocks noGrp="1"/>
          </p:cNvSpPr>
          <p:nvPr>
            <p:ph type="sldNum" sz="quarter" idx="5"/>
          </p:nvPr>
        </p:nvSpPr>
        <p:spPr/>
        <p:txBody>
          <a:bodyPr/>
          <a:lstStyle/>
          <a:p>
            <a:fld id="{EDA2C4EC-8B2B-0C4A-BF84-E781F23B845D}" type="slidenum">
              <a:rPr lang="en-US" smtClean="0"/>
              <a:t>11</a:t>
            </a:fld>
            <a:endParaRPr lang="en-US"/>
          </a:p>
        </p:txBody>
      </p:sp>
    </p:spTree>
    <p:extLst>
      <p:ext uri="{BB962C8B-B14F-4D97-AF65-F5344CB8AC3E}">
        <p14:creationId xmlns:p14="http://schemas.microsoft.com/office/powerpoint/2010/main" val="193206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study of price versus digestibility:  </a:t>
            </a:r>
            <a:r>
              <a:rPr lang="en-US" dirty="0">
                <a:hlinkClick r:id="rId3"/>
              </a:rPr>
              <a:t>https://www.ncbi.nlm.nih.gov/pmc/articles/PMC4473150/</a:t>
            </a:r>
            <a:endParaRPr lang="en-US" dirty="0"/>
          </a:p>
          <a:p>
            <a:endParaRPr lang="en-US" dirty="0"/>
          </a:p>
        </p:txBody>
      </p:sp>
      <p:sp>
        <p:nvSpPr>
          <p:cNvPr id="4" name="Slide Number Placeholder 3"/>
          <p:cNvSpPr>
            <a:spLocks noGrp="1"/>
          </p:cNvSpPr>
          <p:nvPr>
            <p:ph type="sldNum" sz="quarter" idx="5"/>
          </p:nvPr>
        </p:nvSpPr>
        <p:spPr/>
        <p:txBody>
          <a:bodyPr/>
          <a:lstStyle/>
          <a:p>
            <a:fld id="{EDA2C4EC-8B2B-0C4A-BF84-E781F23B845D}" type="slidenum">
              <a:rPr lang="en-US" smtClean="0"/>
              <a:t>13</a:t>
            </a:fld>
            <a:endParaRPr lang="en-US"/>
          </a:p>
        </p:txBody>
      </p:sp>
    </p:spTree>
    <p:extLst>
      <p:ext uri="{BB962C8B-B14F-4D97-AF65-F5344CB8AC3E}">
        <p14:creationId xmlns:p14="http://schemas.microsoft.com/office/powerpoint/2010/main" val="1231350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3/23/20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622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3/23/20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795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3/23/20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1863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3/23/20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3604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3/23/20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904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3/23/20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6673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3/23/20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717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3/23/20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077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3/23/20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3806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3/23/20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13607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3/23/20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0055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3/23/20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0922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6" r:id="rId6"/>
    <p:sldLayoutId id="2147483681" r:id="rId7"/>
    <p:sldLayoutId id="2147483682" r:id="rId8"/>
    <p:sldLayoutId id="2147483683" r:id="rId9"/>
    <p:sldLayoutId id="2147483685" r:id="rId10"/>
    <p:sldLayoutId id="2147483684"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vetnutrition.tufts.edu/2016/06/why-you-shouldnt-judge-a-pet-food-by-its-ingredient-lis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C5B100-F8CE-2E48-8EAB-F8B1A1953E6C}"/>
              </a:ext>
            </a:extLst>
          </p:cNvPr>
          <p:cNvSpPr>
            <a:spLocks noGrp="1"/>
          </p:cNvSpPr>
          <p:nvPr>
            <p:ph type="ctrTitle"/>
          </p:nvPr>
        </p:nvSpPr>
        <p:spPr>
          <a:xfrm>
            <a:off x="484814" y="640080"/>
            <a:ext cx="3659246" cy="2850319"/>
          </a:xfrm>
        </p:spPr>
        <p:txBody>
          <a:bodyPr>
            <a:normAutofit/>
          </a:bodyPr>
          <a:lstStyle/>
          <a:p>
            <a:r>
              <a:rPr lang="en-US" sz="4600" dirty="0">
                <a:solidFill>
                  <a:srgbClr val="FFFFFF"/>
                </a:solidFill>
              </a:rPr>
              <a:t>Investigating </a:t>
            </a:r>
            <a:r>
              <a:rPr lang="en-US" sz="4600" b="1" i="1" dirty="0">
                <a:solidFill>
                  <a:srgbClr val="FFFFFF"/>
                </a:solidFill>
              </a:rPr>
              <a:t>Chewy.com</a:t>
            </a:r>
            <a:r>
              <a:rPr lang="en-US" sz="4600" dirty="0">
                <a:solidFill>
                  <a:srgbClr val="FFFFFF"/>
                </a:solidFill>
              </a:rPr>
              <a:t>’s </a:t>
            </a:r>
            <a:br>
              <a:rPr lang="en-US" sz="4600" dirty="0">
                <a:solidFill>
                  <a:srgbClr val="FFFFFF"/>
                </a:solidFill>
              </a:rPr>
            </a:br>
            <a:r>
              <a:rPr lang="en-US" sz="4600" dirty="0">
                <a:solidFill>
                  <a:srgbClr val="FFFFFF"/>
                </a:solidFill>
              </a:rPr>
              <a:t>Dry Dog Food Prices</a:t>
            </a:r>
          </a:p>
        </p:txBody>
      </p:sp>
      <p:sp>
        <p:nvSpPr>
          <p:cNvPr id="3" name="Subtitle 2">
            <a:extLst>
              <a:ext uri="{FF2B5EF4-FFF2-40B4-BE49-F238E27FC236}">
                <a16:creationId xmlns:a16="http://schemas.microsoft.com/office/drawing/2014/main" id="{D80ACCBD-8B66-ED46-9CD0-11E2329FD1C6}"/>
              </a:ext>
            </a:extLst>
          </p:cNvPr>
          <p:cNvSpPr>
            <a:spLocks noGrp="1"/>
          </p:cNvSpPr>
          <p:nvPr>
            <p:ph type="subTitle" idx="1"/>
          </p:nvPr>
        </p:nvSpPr>
        <p:spPr>
          <a:xfrm>
            <a:off x="484814" y="3812134"/>
            <a:ext cx="3659246" cy="2349823"/>
          </a:xfrm>
        </p:spPr>
        <p:txBody>
          <a:bodyPr>
            <a:normAutofit fontScale="92500"/>
          </a:bodyPr>
          <a:lstStyle/>
          <a:p>
            <a:r>
              <a:rPr lang="en-US" sz="1800" dirty="0" err="1">
                <a:solidFill>
                  <a:srgbClr val="FFFFFF"/>
                </a:solidFill>
              </a:rPr>
              <a:t>Thinkful</a:t>
            </a:r>
            <a:r>
              <a:rPr lang="en-US" sz="1800" dirty="0">
                <a:solidFill>
                  <a:srgbClr val="FFFFFF"/>
                </a:solidFill>
              </a:rPr>
              <a:t> </a:t>
            </a:r>
          </a:p>
          <a:p>
            <a:r>
              <a:rPr lang="en-US" sz="1800" dirty="0">
                <a:solidFill>
                  <a:srgbClr val="FFFFFF"/>
                </a:solidFill>
              </a:rPr>
              <a:t>Data Science Immersion: Cohort 4</a:t>
            </a:r>
          </a:p>
          <a:p>
            <a:r>
              <a:rPr lang="en-US" sz="1800" dirty="0">
                <a:solidFill>
                  <a:srgbClr val="FFFFFF"/>
                </a:solidFill>
              </a:rPr>
              <a:t>Capstone 1</a:t>
            </a:r>
          </a:p>
          <a:p>
            <a:r>
              <a:rPr lang="en-US" sz="1800" dirty="0">
                <a:solidFill>
                  <a:srgbClr val="FFFFFF"/>
                </a:solidFill>
              </a:rPr>
              <a:t>Emily Manne-nicholas</a:t>
            </a:r>
          </a:p>
        </p:txBody>
      </p:sp>
      <p:cxnSp>
        <p:nvCxnSpPr>
          <p:cNvPr id="34" name="Straight Connector 33">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94BDDFB-554B-7749-A89D-F24DCEE96E72}"/>
              </a:ext>
            </a:extLst>
          </p:cNvPr>
          <p:cNvPicPr>
            <a:picLocks noChangeAspect="1"/>
          </p:cNvPicPr>
          <p:nvPr/>
        </p:nvPicPr>
        <p:blipFill rotWithShape="1">
          <a:blip r:embed="rId3"/>
          <a:srcRect l="9199" r="8158"/>
          <a:stretch/>
        </p:blipFill>
        <p:spPr>
          <a:xfrm>
            <a:off x="4635095" y="10"/>
            <a:ext cx="7556889" cy="6857990"/>
          </a:xfrm>
          <a:prstGeom prst="rect">
            <a:avLst/>
          </a:prstGeom>
        </p:spPr>
      </p:pic>
    </p:spTree>
    <p:extLst>
      <p:ext uri="{BB962C8B-B14F-4D97-AF65-F5344CB8AC3E}">
        <p14:creationId xmlns:p14="http://schemas.microsoft.com/office/powerpoint/2010/main" val="219372561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8A48C-9F65-AB42-AD35-A4036CC7B8B9}"/>
              </a:ext>
            </a:extLst>
          </p:cNvPr>
          <p:cNvSpPr>
            <a:spLocks noGrp="1"/>
          </p:cNvSpPr>
          <p:nvPr>
            <p:ph type="title"/>
          </p:nvPr>
        </p:nvSpPr>
        <p:spPr>
          <a:xfrm>
            <a:off x="908304" y="263529"/>
            <a:ext cx="10436352" cy="1450757"/>
          </a:xfrm>
        </p:spPr>
        <p:txBody>
          <a:bodyPr/>
          <a:lstStyle/>
          <a:p>
            <a:r>
              <a:rPr lang="en-US" dirty="0"/>
              <a:t>Methodology Example : Crude Protein %</a:t>
            </a:r>
          </a:p>
        </p:txBody>
      </p:sp>
      <p:sp>
        <p:nvSpPr>
          <p:cNvPr id="3" name="Content Placeholder 2">
            <a:extLst>
              <a:ext uri="{FF2B5EF4-FFF2-40B4-BE49-F238E27FC236}">
                <a16:creationId xmlns:a16="http://schemas.microsoft.com/office/drawing/2014/main" id="{9CAA2A88-9887-094C-93AC-8B4CB51B0CDD}"/>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i="1" dirty="0"/>
              <a:t>H</a:t>
            </a:r>
            <a:r>
              <a:rPr lang="en-US" baseline="-25000" dirty="0"/>
              <a:t>o</a:t>
            </a:r>
            <a:r>
              <a:rPr lang="en-US" dirty="0"/>
              <a:t> : higher-protein food prices drawn from same distribution as lower-protein food prices</a:t>
            </a:r>
          </a:p>
          <a:p>
            <a:pPr>
              <a:buFont typeface="Arial" panose="020B0604020202020204" pitchFamily="34" charset="0"/>
              <a:buChar char="•"/>
            </a:pPr>
            <a:r>
              <a:rPr lang="en-US" i="1" dirty="0"/>
              <a:t>H</a:t>
            </a:r>
            <a:r>
              <a:rPr lang="en-US" i="1" baseline="-25000" dirty="0"/>
              <a:t>a</a:t>
            </a:r>
            <a:r>
              <a:rPr lang="en-US" dirty="0"/>
              <a:t> : they are not</a:t>
            </a:r>
          </a:p>
          <a:p>
            <a:pPr>
              <a:buFont typeface="Arial" panose="020B0604020202020204" pitchFamily="34" charset="0"/>
              <a:buChar char="•"/>
            </a:pPr>
            <a:endParaRPr lang="en-US" dirty="0"/>
          </a:p>
          <a:p>
            <a:pPr>
              <a:buFont typeface="Arial" panose="020B0604020202020204" pitchFamily="34" charset="0"/>
              <a:buChar char="•"/>
            </a:pPr>
            <a:r>
              <a:rPr lang="en-US" dirty="0"/>
              <a:t>Calculated the median crude protein percentage: 26%</a:t>
            </a:r>
          </a:p>
          <a:p>
            <a:pPr>
              <a:buFont typeface="Arial" panose="020B0604020202020204" pitchFamily="34" charset="0"/>
              <a:buChar char="•"/>
            </a:pPr>
            <a:r>
              <a:rPr lang="en-US" dirty="0"/>
              <a:t>Divided 580 foods into two groups :</a:t>
            </a:r>
          </a:p>
          <a:p>
            <a:pPr lvl="1">
              <a:buFont typeface="Arial" panose="020B0604020202020204" pitchFamily="34" charset="0"/>
              <a:buChar char="•"/>
            </a:pPr>
            <a:r>
              <a:rPr lang="en-US" dirty="0"/>
              <a:t>&gt;= 26% higher-protein group</a:t>
            </a:r>
          </a:p>
          <a:p>
            <a:pPr lvl="1">
              <a:buFont typeface="Arial" panose="020B0604020202020204" pitchFamily="34" charset="0"/>
              <a:buChar char="•"/>
            </a:pPr>
            <a:r>
              <a:rPr lang="en-US" dirty="0"/>
              <a:t>&lt; 26% lower-protein group</a:t>
            </a:r>
          </a:p>
          <a:p>
            <a:pPr>
              <a:buFont typeface="Arial" panose="020B0604020202020204" pitchFamily="34" charset="0"/>
              <a:buChar char="•"/>
            </a:pPr>
            <a:r>
              <a:rPr lang="en-US" dirty="0"/>
              <a:t>Compared distributions of price-per-pound for each group</a:t>
            </a:r>
          </a:p>
          <a:p>
            <a:pPr lvl="1">
              <a:buFont typeface="Arial" panose="020B0604020202020204" pitchFamily="34" charset="0"/>
              <a:buChar char="•"/>
            </a:pPr>
            <a:r>
              <a:rPr lang="en-US" dirty="0"/>
              <a:t>tested for normality (all were non-normal)</a:t>
            </a:r>
          </a:p>
          <a:p>
            <a:pPr lvl="1">
              <a:buFont typeface="Arial" panose="020B0604020202020204" pitchFamily="34" charset="0"/>
              <a:buChar char="•"/>
            </a:pPr>
            <a:r>
              <a:rPr lang="en-US" dirty="0"/>
              <a:t>performed appropriate comparative test (Mann-Whitney U-test)</a:t>
            </a:r>
          </a:p>
          <a:p>
            <a:pPr lvl="1">
              <a:buFont typeface="Arial" panose="020B0604020202020204" pitchFamily="34" charset="0"/>
              <a:buChar char="•"/>
            </a:pPr>
            <a:r>
              <a:rPr lang="en-US" dirty="0"/>
              <a:t>Performed correction for multiple tests (Bonferroni)</a:t>
            </a:r>
          </a:p>
        </p:txBody>
      </p:sp>
      <p:sp>
        <p:nvSpPr>
          <p:cNvPr id="4" name="TextBox 3">
            <a:extLst>
              <a:ext uri="{FF2B5EF4-FFF2-40B4-BE49-F238E27FC236}">
                <a16:creationId xmlns:a16="http://schemas.microsoft.com/office/drawing/2014/main" id="{8556969B-EB92-404D-80CE-128528CDFB7D}"/>
              </a:ext>
            </a:extLst>
          </p:cNvPr>
          <p:cNvSpPr txBox="1"/>
          <p:nvPr/>
        </p:nvSpPr>
        <p:spPr>
          <a:xfrm>
            <a:off x="8375905" y="3754612"/>
            <a:ext cx="2584704" cy="646331"/>
          </a:xfrm>
          <a:prstGeom prst="rect">
            <a:avLst/>
          </a:prstGeom>
          <a:noFill/>
        </p:spPr>
        <p:txBody>
          <a:bodyPr wrap="square" rtlCol="0">
            <a:spAutoFit/>
          </a:bodyPr>
          <a:lstStyle/>
          <a:p>
            <a:r>
              <a:rPr lang="en-US" dirty="0"/>
              <a:t>Repeat these steps for all other variables…</a:t>
            </a:r>
          </a:p>
        </p:txBody>
      </p:sp>
    </p:spTree>
    <p:extLst>
      <p:ext uri="{BB962C8B-B14F-4D97-AF65-F5344CB8AC3E}">
        <p14:creationId xmlns:p14="http://schemas.microsoft.com/office/powerpoint/2010/main" val="174791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79AB81-761D-AB4F-A611-328A3E430756}"/>
              </a:ext>
            </a:extLst>
          </p:cNvPr>
          <p:cNvPicPr>
            <a:picLocks noChangeAspect="1"/>
          </p:cNvPicPr>
          <p:nvPr/>
        </p:nvPicPr>
        <p:blipFill>
          <a:blip r:embed="rId3"/>
          <a:stretch>
            <a:fillRect/>
          </a:stretch>
        </p:blipFill>
        <p:spPr>
          <a:xfrm>
            <a:off x="622549" y="839280"/>
            <a:ext cx="3122143" cy="2084026"/>
          </a:xfrm>
          <a:prstGeom prst="rect">
            <a:avLst/>
          </a:prstGeom>
        </p:spPr>
      </p:pic>
      <p:sp>
        <p:nvSpPr>
          <p:cNvPr id="24" name="Rectangle 23">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6A2FB88-69EE-D345-BE1A-85E93AC5ACD8}"/>
              </a:ext>
            </a:extLst>
          </p:cNvPr>
          <p:cNvPicPr>
            <a:picLocks noChangeAspect="1"/>
          </p:cNvPicPr>
          <p:nvPr/>
        </p:nvPicPr>
        <p:blipFill>
          <a:blip r:embed="rId4"/>
          <a:stretch>
            <a:fillRect/>
          </a:stretch>
        </p:blipFill>
        <p:spPr>
          <a:xfrm>
            <a:off x="4381676" y="799154"/>
            <a:ext cx="3252903" cy="2171308"/>
          </a:xfrm>
          <a:prstGeom prst="rect">
            <a:avLst/>
          </a:prstGeom>
        </p:spPr>
      </p:pic>
      <p:sp>
        <p:nvSpPr>
          <p:cNvPr id="26" name="Rectangle 25">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7D6E619-6B2F-5C48-968B-FFA3C52B4027}"/>
              </a:ext>
            </a:extLst>
          </p:cNvPr>
          <p:cNvPicPr>
            <a:picLocks noChangeAspect="1"/>
          </p:cNvPicPr>
          <p:nvPr/>
        </p:nvPicPr>
        <p:blipFill>
          <a:blip r:embed="rId5"/>
          <a:stretch>
            <a:fillRect/>
          </a:stretch>
        </p:blipFill>
        <p:spPr>
          <a:xfrm>
            <a:off x="8313518" y="799154"/>
            <a:ext cx="3252903" cy="2171308"/>
          </a:xfrm>
          <a:prstGeom prst="rect">
            <a:avLst/>
          </a:prstGeom>
        </p:spPr>
      </p:pic>
      <p:sp>
        <p:nvSpPr>
          <p:cNvPr id="28" name="Rectangle 27">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F03472-164A-D540-B83E-328563E4E6AB}"/>
              </a:ext>
            </a:extLst>
          </p:cNvPr>
          <p:cNvPicPr>
            <a:picLocks noChangeAspect="1"/>
          </p:cNvPicPr>
          <p:nvPr/>
        </p:nvPicPr>
        <p:blipFill>
          <a:blip r:embed="rId6"/>
          <a:stretch>
            <a:fillRect/>
          </a:stretch>
        </p:blipFill>
        <p:spPr>
          <a:xfrm>
            <a:off x="622549" y="3947737"/>
            <a:ext cx="3104943" cy="2072545"/>
          </a:xfrm>
          <a:prstGeom prst="rect">
            <a:avLst/>
          </a:prstGeom>
        </p:spPr>
      </p:pic>
      <p:sp>
        <p:nvSpPr>
          <p:cNvPr id="30" name="Rectangle 29">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194565-BD11-E943-8FF2-1E379F8BB42A}"/>
              </a:ext>
            </a:extLst>
          </p:cNvPr>
          <p:cNvPicPr>
            <a:picLocks noChangeAspect="1"/>
          </p:cNvPicPr>
          <p:nvPr/>
        </p:nvPicPr>
        <p:blipFill>
          <a:blip r:embed="rId7"/>
          <a:stretch>
            <a:fillRect/>
          </a:stretch>
        </p:blipFill>
        <p:spPr>
          <a:xfrm>
            <a:off x="4405433" y="3945487"/>
            <a:ext cx="3217333" cy="2147565"/>
          </a:xfrm>
          <a:prstGeom prst="rect">
            <a:avLst/>
          </a:prstGeom>
        </p:spPr>
      </p:pic>
      <p:pic>
        <p:nvPicPr>
          <p:cNvPr id="5" name="Picture 4">
            <a:extLst>
              <a:ext uri="{FF2B5EF4-FFF2-40B4-BE49-F238E27FC236}">
                <a16:creationId xmlns:a16="http://schemas.microsoft.com/office/drawing/2014/main" id="{76713283-9204-B147-B702-1B51EEBD67C6}"/>
              </a:ext>
            </a:extLst>
          </p:cNvPr>
          <p:cNvPicPr>
            <a:picLocks noChangeAspect="1"/>
          </p:cNvPicPr>
          <p:nvPr/>
        </p:nvPicPr>
        <p:blipFill>
          <a:blip r:embed="rId8"/>
          <a:stretch>
            <a:fillRect/>
          </a:stretch>
        </p:blipFill>
        <p:spPr>
          <a:xfrm>
            <a:off x="8313518" y="3901870"/>
            <a:ext cx="3252903" cy="2171308"/>
          </a:xfrm>
          <a:prstGeom prst="rect">
            <a:avLst/>
          </a:prstGeom>
        </p:spPr>
      </p:pic>
      <p:sp>
        <p:nvSpPr>
          <p:cNvPr id="16" name="Frame 15">
            <a:extLst>
              <a:ext uri="{FF2B5EF4-FFF2-40B4-BE49-F238E27FC236}">
                <a16:creationId xmlns:a16="http://schemas.microsoft.com/office/drawing/2014/main" id="{B6397D1D-B315-5E44-A1AA-51BFD3732832}"/>
              </a:ext>
            </a:extLst>
          </p:cNvPr>
          <p:cNvSpPr/>
          <p:nvPr/>
        </p:nvSpPr>
        <p:spPr>
          <a:xfrm>
            <a:off x="8101969" y="480060"/>
            <a:ext cx="3748655" cy="2805044"/>
          </a:xfrm>
          <a:prstGeom prst="frame">
            <a:avLst>
              <a:gd name="adj1" fmla="val 407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a:extLst>
              <a:ext uri="{FF2B5EF4-FFF2-40B4-BE49-F238E27FC236}">
                <a16:creationId xmlns:a16="http://schemas.microsoft.com/office/drawing/2014/main" id="{643995E6-FFD0-3F4B-BDB8-43FC91611D92}"/>
              </a:ext>
            </a:extLst>
          </p:cNvPr>
          <p:cNvSpPr/>
          <p:nvPr/>
        </p:nvSpPr>
        <p:spPr>
          <a:xfrm>
            <a:off x="4145375" y="486450"/>
            <a:ext cx="3748655" cy="2805044"/>
          </a:xfrm>
          <a:prstGeom prst="frame">
            <a:avLst>
              <a:gd name="adj1" fmla="val 407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a:extLst>
              <a:ext uri="{FF2B5EF4-FFF2-40B4-BE49-F238E27FC236}">
                <a16:creationId xmlns:a16="http://schemas.microsoft.com/office/drawing/2014/main" id="{312D19DE-8446-5E4A-B6D8-FD2AB1D11D69}"/>
              </a:ext>
            </a:extLst>
          </p:cNvPr>
          <p:cNvSpPr/>
          <p:nvPr/>
        </p:nvSpPr>
        <p:spPr>
          <a:xfrm>
            <a:off x="381642" y="477306"/>
            <a:ext cx="3633292" cy="2805044"/>
          </a:xfrm>
          <a:prstGeom prst="frame">
            <a:avLst>
              <a:gd name="adj1" fmla="val 407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ame 30">
            <a:extLst>
              <a:ext uri="{FF2B5EF4-FFF2-40B4-BE49-F238E27FC236}">
                <a16:creationId xmlns:a16="http://schemas.microsoft.com/office/drawing/2014/main" id="{B7C58ABF-39B5-BA46-9CFC-37D368F4C61C}"/>
              </a:ext>
            </a:extLst>
          </p:cNvPr>
          <p:cNvSpPr/>
          <p:nvPr/>
        </p:nvSpPr>
        <p:spPr>
          <a:xfrm>
            <a:off x="369500" y="3595185"/>
            <a:ext cx="3645465" cy="2805044"/>
          </a:xfrm>
          <a:prstGeom prst="frame">
            <a:avLst>
              <a:gd name="adj1" fmla="val 407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ame 32">
            <a:extLst>
              <a:ext uri="{FF2B5EF4-FFF2-40B4-BE49-F238E27FC236}">
                <a16:creationId xmlns:a16="http://schemas.microsoft.com/office/drawing/2014/main" id="{7F97A63F-8075-8642-8351-E6CBA1F687E2}"/>
              </a:ext>
            </a:extLst>
          </p:cNvPr>
          <p:cNvSpPr/>
          <p:nvPr/>
        </p:nvSpPr>
        <p:spPr>
          <a:xfrm>
            <a:off x="4118156" y="3580198"/>
            <a:ext cx="3748655" cy="2848693"/>
          </a:xfrm>
          <a:prstGeom prst="frame">
            <a:avLst>
              <a:gd name="adj1" fmla="val 407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a:extLst>
              <a:ext uri="{FF2B5EF4-FFF2-40B4-BE49-F238E27FC236}">
                <a16:creationId xmlns:a16="http://schemas.microsoft.com/office/drawing/2014/main" id="{42C598D2-B8EF-254C-BC71-1D7E054134B5}"/>
              </a:ext>
            </a:extLst>
          </p:cNvPr>
          <p:cNvSpPr/>
          <p:nvPr/>
        </p:nvSpPr>
        <p:spPr>
          <a:xfrm>
            <a:off x="8073846" y="3572897"/>
            <a:ext cx="3656824" cy="2848894"/>
          </a:xfrm>
          <a:prstGeom prst="frame">
            <a:avLst>
              <a:gd name="adj1" fmla="val 407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0689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7" grpId="0" animBg="1"/>
      <p:bldP spid="29" grpId="0" animBg="1"/>
      <p:bldP spid="31" grpId="0" animBg="1"/>
      <p:bldP spid="33"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02BA-BE88-A949-B604-E6EAD1913A7A}"/>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034750A7-5910-B84B-B6A0-92D5EAEBDFCB}"/>
              </a:ext>
            </a:extLst>
          </p:cNvPr>
          <p:cNvSpPr>
            <a:spLocks noGrp="1"/>
          </p:cNvSpPr>
          <p:nvPr>
            <p:ph idx="1"/>
          </p:nvPr>
        </p:nvSpPr>
        <p:spPr/>
        <p:txBody>
          <a:bodyPr/>
          <a:lstStyle/>
          <a:p>
            <a:pPr>
              <a:buFont typeface="Arial" panose="020B0604020202020204" pitchFamily="34" charset="0"/>
              <a:buChar char="•"/>
            </a:pPr>
            <a:r>
              <a:rPr lang="en-US" dirty="0"/>
              <a:t>Pricing is statistically different for high/low protein, high/low caloric density, high/low number of ingredients, LID vs. regular, and grain-free vs. regular</a:t>
            </a:r>
          </a:p>
          <a:p>
            <a:pPr>
              <a:buFont typeface="Arial" panose="020B0604020202020204" pitchFamily="34" charset="0"/>
              <a:buChar char="•"/>
            </a:pPr>
            <a:r>
              <a:rPr lang="en-US" dirty="0"/>
              <a:t>Pricing not statistically different for high/low average reviewer rating.</a:t>
            </a:r>
          </a:p>
        </p:txBody>
      </p:sp>
    </p:spTree>
    <p:extLst>
      <p:ext uri="{BB962C8B-B14F-4D97-AF65-F5344CB8AC3E}">
        <p14:creationId xmlns:p14="http://schemas.microsoft.com/office/powerpoint/2010/main" val="187193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20E9-F342-F741-A5BE-40C09E82BA81}"/>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9E87C5CC-B4B7-4046-A5A0-4FD2A6E0425B}"/>
              </a:ext>
            </a:extLst>
          </p:cNvPr>
          <p:cNvSpPr>
            <a:spLocks noGrp="1"/>
          </p:cNvSpPr>
          <p:nvPr>
            <p:ph idx="1"/>
          </p:nvPr>
        </p:nvSpPr>
        <p:spPr/>
        <p:txBody>
          <a:bodyPr/>
          <a:lstStyle/>
          <a:p>
            <a:pPr>
              <a:buFont typeface="Arial" panose="020B0604020202020204" pitchFamily="34" charset="0"/>
              <a:buChar char="•"/>
            </a:pPr>
            <a:r>
              <a:rPr lang="en-US" i="1" dirty="0"/>
              <a:t>Crude</a:t>
            </a:r>
            <a:r>
              <a:rPr lang="en-US" dirty="0"/>
              <a:t> protein vs. </a:t>
            </a:r>
            <a:r>
              <a:rPr lang="en-US" i="1" dirty="0"/>
              <a:t>true</a:t>
            </a:r>
            <a:r>
              <a:rPr lang="en-US" dirty="0"/>
              <a:t> protein</a:t>
            </a:r>
          </a:p>
          <a:p>
            <a:pPr>
              <a:buFont typeface="Arial" panose="020B0604020202020204" pitchFamily="34" charset="0"/>
              <a:buChar char="•"/>
            </a:pPr>
            <a:r>
              <a:rPr lang="en-US" dirty="0"/>
              <a:t>Pricing not corrected for special promotions, all quantities available</a:t>
            </a:r>
          </a:p>
          <a:p>
            <a:pPr>
              <a:buFont typeface="Arial" panose="020B0604020202020204" pitchFamily="34" charset="0"/>
              <a:buChar char="•"/>
            </a:pPr>
            <a:r>
              <a:rPr lang="en-US" dirty="0"/>
              <a:t>Pricing does not necessarily reflect value!</a:t>
            </a:r>
          </a:p>
          <a:p>
            <a:pPr lvl="1">
              <a:buFont typeface="Arial" panose="020B0604020202020204" pitchFamily="34" charset="0"/>
              <a:buChar char="•"/>
            </a:pPr>
            <a:r>
              <a:rPr lang="en-US" dirty="0"/>
              <a:t>Digestibility/bioavailability and quality of ingredients not listed on bag</a:t>
            </a:r>
          </a:p>
          <a:p>
            <a:pPr lvl="1">
              <a:buFont typeface="Arial" panose="020B0604020202020204" pitchFamily="34" charset="0"/>
              <a:buChar char="•"/>
            </a:pPr>
            <a:r>
              <a:rPr lang="en-US" dirty="0"/>
              <a:t>Manufacturing practices, formula testing frequency, full time nutritionist on staff</a:t>
            </a:r>
          </a:p>
          <a:p>
            <a:pPr>
              <a:buFont typeface="Arial" panose="020B0604020202020204" pitchFamily="34" charset="0"/>
              <a:buChar char="•"/>
            </a:pPr>
            <a:r>
              <a:rPr lang="en-US" dirty="0"/>
              <a:t>Consult a vet nutritionist when choosing food!</a:t>
            </a:r>
          </a:p>
          <a:p>
            <a:pPr>
              <a:buFont typeface="Arial" panose="020B0604020202020204" pitchFamily="34" charset="0"/>
              <a:buChar char="•"/>
            </a:pPr>
            <a:r>
              <a:rPr lang="en-US" dirty="0">
                <a:hlinkClick r:id="rId3"/>
              </a:rPr>
              <a:t>https://vetnutrition.tufts.edu/2016/06/why-you-shouldnt-judge-a-pet-food-by-its-ingredient-list/</a:t>
            </a:r>
            <a:endParaRPr lang="en-US" dirty="0"/>
          </a:p>
        </p:txBody>
      </p:sp>
    </p:spTree>
    <p:extLst>
      <p:ext uri="{BB962C8B-B14F-4D97-AF65-F5344CB8AC3E}">
        <p14:creationId xmlns:p14="http://schemas.microsoft.com/office/powerpoint/2010/main" val="1746954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8CBFEF8-859D-3640-ABBE-5502D3B99ACC}"/>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Future Work</a:t>
            </a:r>
          </a:p>
        </p:txBody>
      </p:sp>
      <p:graphicFrame>
        <p:nvGraphicFramePr>
          <p:cNvPr id="5" name="Content Placeholder 2">
            <a:extLst>
              <a:ext uri="{FF2B5EF4-FFF2-40B4-BE49-F238E27FC236}">
                <a16:creationId xmlns:a16="http://schemas.microsoft.com/office/drawing/2014/main" id="{702701D9-A08F-48D9-AB78-1096F97676EF}"/>
              </a:ext>
            </a:extLst>
          </p:cNvPr>
          <p:cNvGraphicFramePr>
            <a:graphicFrameLocks noGrp="1"/>
          </p:cNvGraphicFramePr>
          <p:nvPr>
            <p:ph idx="1"/>
            <p:extLst>
              <p:ext uri="{D42A27DB-BD31-4B8C-83A1-F6EECF244321}">
                <p14:modId xmlns:p14="http://schemas.microsoft.com/office/powerpoint/2010/main" val="137091425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6262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9F4D3F-51C9-5441-AC32-DA10D2864301}"/>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8000">
                <a:solidFill>
                  <a:schemeClr val="tx1">
                    <a:lumMod val="85000"/>
                    <a:lumOff val="15000"/>
                  </a:schemeClr>
                </a:solidFill>
              </a:rPr>
              <a:t>Questions?</a:t>
            </a:r>
          </a:p>
        </p:txBody>
      </p:sp>
      <p:pic>
        <p:nvPicPr>
          <p:cNvPr id="6" name="Graphic 5" descr="Questions">
            <a:extLst>
              <a:ext uri="{FF2B5EF4-FFF2-40B4-BE49-F238E27FC236}">
                <a16:creationId xmlns:a16="http://schemas.microsoft.com/office/drawing/2014/main" id="{EB88DE43-BCFE-4E0F-9461-518163CDA2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15" name="Straight Connector 14">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87006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5D62C50-58DC-4B42-A0FE-8B24A6F4F1F7}"/>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What is Chewy.com?</a:t>
            </a:r>
          </a:p>
        </p:txBody>
      </p:sp>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BB7181D-0F93-9740-B54F-BDA3F998CF3E}"/>
              </a:ext>
            </a:extLst>
          </p:cNvPr>
          <p:cNvSpPr>
            <a:spLocks noGrp="1"/>
          </p:cNvSpPr>
          <p:nvPr>
            <p:ph idx="1"/>
          </p:nvPr>
        </p:nvSpPr>
        <p:spPr>
          <a:xfrm>
            <a:off x="643467" y="2546224"/>
            <a:ext cx="3448259" cy="3342747"/>
          </a:xfrm>
        </p:spPr>
        <p:txBody>
          <a:bodyPr>
            <a:normAutofit/>
          </a:bodyPr>
          <a:lstStyle/>
          <a:p>
            <a:pPr>
              <a:buFont typeface="Arial" panose="020B0604020202020204" pitchFamily="34" charset="0"/>
              <a:buChar char="•"/>
            </a:pPr>
            <a:r>
              <a:rPr lang="en-US" sz="1800" dirty="0">
                <a:solidFill>
                  <a:srgbClr val="FFFFFF"/>
                </a:solidFill>
              </a:rPr>
              <a:t>US’s largest pet supplies e-</a:t>
            </a:r>
            <a:r>
              <a:rPr lang="en-US" sz="1800" dirty="0" err="1">
                <a:solidFill>
                  <a:srgbClr val="FFFFFF"/>
                </a:solidFill>
              </a:rPr>
              <a:t>tailer</a:t>
            </a:r>
            <a:endParaRPr lang="en-US" sz="1800" dirty="0">
              <a:solidFill>
                <a:srgbClr val="FFFFFF"/>
              </a:solidFill>
            </a:endParaRPr>
          </a:p>
          <a:p>
            <a:pPr>
              <a:buFont typeface="Arial" panose="020B0604020202020204" pitchFamily="34" charset="0"/>
              <a:buChar char="•"/>
            </a:pPr>
            <a:r>
              <a:rPr lang="en-US" sz="1800" dirty="0">
                <a:solidFill>
                  <a:srgbClr val="FFFFFF"/>
                </a:solidFill>
              </a:rPr>
              <a:t>Publicly traded subsidiary of PetSmart</a:t>
            </a:r>
          </a:p>
          <a:p>
            <a:pPr>
              <a:buFont typeface="Arial" panose="020B0604020202020204" pitchFamily="34" charset="0"/>
              <a:buChar char="•"/>
            </a:pPr>
            <a:r>
              <a:rPr lang="en-US" sz="1800" dirty="0">
                <a:solidFill>
                  <a:srgbClr val="FFFFFF"/>
                </a:solidFill>
              </a:rPr>
              <a:t>100 million orders since its creation in 2011.  </a:t>
            </a:r>
          </a:p>
          <a:p>
            <a:pPr>
              <a:buFont typeface="Arial" panose="020B0604020202020204" pitchFamily="34" charset="0"/>
              <a:buChar char="•"/>
            </a:pPr>
            <a:r>
              <a:rPr lang="en-US" sz="1800" dirty="0">
                <a:solidFill>
                  <a:srgbClr val="FFFFFF"/>
                </a:solidFill>
              </a:rPr>
              <a:t>1,000 brands, and over 1,500 different dry dog foods.</a:t>
            </a:r>
          </a:p>
          <a:p>
            <a:endParaRPr lang="en-US" sz="1800" dirty="0">
              <a:solidFill>
                <a:srgbClr val="FFFFFF"/>
              </a:solidFill>
            </a:endParaRPr>
          </a:p>
        </p:txBody>
      </p:sp>
      <p:pic>
        <p:nvPicPr>
          <p:cNvPr id="5" name="Picture 4">
            <a:extLst>
              <a:ext uri="{FF2B5EF4-FFF2-40B4-BE49-F238E27FC236}">
                <a16:creationId xmlns:a16="http://schemas.microsoft.com/office/drawing/2014/main" id="{DCF72F1F-3925-AF48-9E5A-031C46512EE0}"/>
              </a:ext>
            </a:extLst>
          </p:cNvPr>
          <p:cNvPicPr>
            <a:picLocks noChangeAspect="1"/>
          </p:cNvPicPr>
          <p:nvPr/>
        </p:nvPicPr>
        <p:blipFill rotWithShape="1">
          <a:blip r:embed="rId3"/>
          <a:srcRect r="1354"/>
          <a:stretch/>
        </p:blipFill>
        <p:spPr>
          <a:xfrm>
            <a:off x="4654296" y="10"/>
            <a:ext cx="7537703" cy="6857990"/>
          </a:xfrm>
          <a:prstGeom prst="rect">
            <a:avLst/>
          </a:prstGeom>
        </p:spPr>
      </p:pic>
    </p:spTree>
    <p:extLst>
      <p:ext uri="{BB962C8B-B14F-4D97-AF65-F5344CB8AC3E}">
        <p14:creationId xmlns:p14="http://schemas.microsoft.com/office/powerpoint/2010/main" val="144627184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86EB2F-1811-E842-BD3D-917353E9E8D8}"/>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Why dog food?</a:t>
            </a:r>
          </a:p>
        </p:txBody>
      </p:sp>
      <p:cxnSp>
        <p:nvCxnSpPr>
          <p:cNvPr id="21" name="Straight Connector 2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1C8E3-1808-FD4B-81DF-57A4D623412E}"/>
              </a:ext>
            </a:extLst>
          </p:cNvPr>
          <p:cNvSpPr>
            <a:spLocks noGrp="1"/>
          </p:cNvSpPr>
          <p:nvPr>
            <p:ph idx="1"/>
          </p:nvPr>
        </p:nvSpPr>
        <p:spPr>
          <a:xfrm>
            <a:off x="643467" y="2546224"/>
            <a:ext cx="3448259" cy="3342747"/>
          </a:xfrm>
        </p:spPr>
        <p:txBody>
          <a:bodyPr>
            <a:normAutofit/>
          </a:bodyPr>
          <a:lstStyle/>
          <a:p>
            <a:pPr>
              <a:buFont typeface="Arial" panose="020B0604020202020204" pitchFamily="34" charset="0"/>
              <a:buChar char="•"/>
            </a:pPr>
            <a:r>
              <a:rPr lang="en-US" sz="1800" dirty="0">
                <a:solidFill>
                  <a:srgbClr val="FFFFFF"/>
                </a:solidFill>
              </a:rPr>
              <a:t>I’ve sold countless bags of dog food</a:t>
            </a:r>
          </a:p>
          <a:p>
            <a:pPr>
              <a:buFont typeface="Arial" panose="020B0604020202020204" pitchFamily="34" charset="0"/>
              <a:buChar char="•"/>
            </a:pPr>
            <a:r>
              <a:rPr lang="en-US" sz="1800" dirty="0">
                <a:solidFill>
                  <a:srgbClr val="FFFFFF"/>
                </a:solidFill>
              </a:rPr>
              <a:t>Sales reps may give info that is based on marketing strategy</a:t>
            </a:r>
          </a:p>
          <a:p>
            <a:pPr>
              <a:buFont typeface="Arial" panose="020B0604020202020204" pitchFamily="34" charset="0"/>
              <a:buChar char="•"/>
            </a:pPr>
            <a:r>
              <a:rPr lang="en-US" sz="1800" dirty="0">
                <a:solidFill>
                  <a:srgbClr val="FFFFFF"/>
                </a:solidFill>
              </a:rPr>
              <a:t>Customers often puzzled at price points</a:t>
            </a:r>
          </a:p>
          <a:p>
            <a:pPr>
              <a:buFont typeface="Arial" panose="020B0604020202020204" pitchFamily="34" charset="0"/>
              <a:buChar char="•"/>
            </a:pPr>
            <a:r>
              <a:rPr lang="en-US" sz="1800" dirty="0">
                <a:solidFill>
                  <a:srgbClr val="FFFFFF"/>
                </a:solidFill>
              </a:rPr>
              <a:t>What drives price differences?  </a:t>
            </a:r>
          </a:p>
        </p:txBody>
      </p:sp>
      <p:pic>
        <p:nvPicPr>
          <p:cNvPr id="7" name="Picture 6">
            <a:extLst>
              <a:ext uri="{FF2B5EF4-FFF2-40B4-BE49-F238E27FC236}">
                <a16:creationId xmlns:a16="http://schemas.microsoft.com/office/drawing/2014/main" id="{0F5F944C-E1BA-794C-B0B8-43D2B73F644E}"/>
              </a:ext>
            </a:extLst>
          </p:cNvPr>
          <p:cNvPicPr>
            <a:picLocks noChangeAspect="1"/>
          </p:cNvPicPr>
          <p:nvPr/>
        </p:nvPicPr>
        <p:blipFill rotWithShape="1">
          <a:blip r:embed="rId3"/>
          <a:srcRect t="2382" r="1" b="29382"/>
          <a:stretch/>
        </p:blipFill>
        <p:spPr>
          <a:xfrm>
            <a:off x="4654296" y="10"/>
            <a:ext cx="7537703" cy="6857990"/>
          </a:xfrm>
          <a:prstGeom prst="rect">
            <a:avLst/>
          </a:prstGeom>
        </p:spPr>
      </p:pic>
    </p:spTree>
    <p:extLst>
      <p:ext uri="{BB962C8B-B14F-4D97-AF65-F5344CB8AC3E}">
        <p14:creationId xmlns:p14="http://schemas.microsoft.com/office/powerpoint/2010/main" val="38871371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DE3E8F66-B465-C143-A431-6A2034AC7FA6}"/>
              </a:ext>
            </a:extLst>
          </p:cNvPr>
          <p:cNvPicPr>
            <a:picLocks noChangeAspect="1"/>
          </p:cNvPicPr>
          <p:nvPr/>
        </p:nvPicPr>
        <p:blipFill rotWithShape="1">
          <a:blip r:embed="rId2"/>
          <a:srcRect b="7408"/>
          <a:stretch/>
        </p:blipFill>
        <p:spPr>
          <a:xfrm>
            <a:off x="20" y="10"/>
            <a:ext cx="12191980" cy="6857990"/>
          </a:xfrm>
          <a:prstGeom prst="rect">
            <a:avLst/>
          </a:prstGeom>
        </p:spPr>
      </p:pic>
      <p:sp>
        <p:nvSpPr>
          <p:cNvPr id="10" name="Donut 9">
            <a:extLst>
              <a:ext uri="{FF2B5EF4-FFF2-40B4-BE49-F238E27FC236}">
                <a16:creationId xmlns:a16="http://schemas.microsoft.com/office/drawing/2014/main" id="{9A92F889-EB12-B94D-95AB-656EDFF08CE8}"/>
              </a:ext>
            </a:extLst>
          </p:cNvPr>
          <p:cNvSpPr/>
          <p:nvPr/>
        </p:nvSpPr>
        <p:spPr>
          <a:xfrm>
            <a:off x="5791530" y="2290572"/>
            <a:ext cx="1255446" cy="728472"/>
          </a:xfrm>
          <a:prstGeom prst="donut">
            <a:avLst>
              <a:gd name="adj" fmla="val 58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5312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A1A9F42E-86D3-8340-AF1B-609E94E5780B}"/>
              </a:ext>
            </a:extLst>
          </p:cNvPr>
          <p:cNvPicPr>
            <a:picLocks noChangeAspect="1"/>
          </p:cNvPicPr>
          <p:nvPr/>
        </p:nvPicPr>
        <p:blipFill rotWithShape="1">
          <a:blip r:embed="rId2"/>
          <a:srcRect t="6891" b="517"/>
          <a:stretch/>
        </p:blipFill>
        <p:spPr>
          <a:xfrm>
            <a:off x="20" y="10"/>
            <a:ext cx="12191980" cy="6857990"/>
          </a:xfrm>
          <a:prstGeom prst="rect">
            <a:avLst/>
          </a:prstGeom>
        </p:spPr>
      </p:pic>
      <p:sp>
        <p:nvSpPr>
          <p:cNvPr id="7" name="Donut 6">
            <a:extLst>
              <a:ext uri="{FF2B5EF4-FFF2-40B4-BE49-F238E27FC236}">
                <a16:creationId xmlns:a16="http://schemas.microsoft.com/office/drawing/2014/main" id="{AFBB36D2-3D98-294D-877E-224BD0D0EABA}"/>
              </a:ext>
            </a:extLst>
          </p:cNvPr>
          <p:cNvSpPr/>
          <p:nvPr/>
        </p:nvSpPr>
        <p:spPr>
          <a:xfrm>
            <a:off x="5925642" y="1668780"/>
            <a:ext cx="1255446" cy="728472"/>
          </a:xfrm>
          <a:prstGeom prst="donut">
            <a:avLst>
              <a:gd name="adj" fmla="val 58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97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5CAFF7-2776-3242-9433-BFED735426A9}"/>
              </a:ext>
            </a:extLst>
          </p:cNvPr>
          <p:cNvPicPr>
            <a:picLocks noChangeAspect="1"/>
          </p:cNvPicPr>
          <p:nvPr/>
        </p:nvPicPr>
        <p:blipFill>
          <a:blip r:embed="rId2"/>
          <a:stretch>
            <a:fillRect/>
          </a:stretch>
        </p:blipFill>
        <p:spPr>
          <a:xfrm>
            <a:off x="1543050" y="220663"/>
            <a:ext cx="9105900" cy="5930900"/>
          </a:xfrm>
          <a:prstGeom prst="rect">
            <a:avLst/>
          </a:prstGeom>
        </p:spPr>
      </p:pic>
      <p:sp>
        <p:nvSpPr>
          <p:cNvPr id="6" name="Frame 5">
            <a:extLst>
              <a:ext uri="{FF2B5EF4-FFF2-40B4-BE49-F238E27FC236}">
                <a16:creationId xmlns:a16="http://schemas.microsoft.com/office/drawing/2014/main" id="{C2438951-DAA3-3140-818C-4E1D829BC658}"/>
              </a:ext>
            </a:extLst>
          </p:cNvPr>
          <p:cNvSpPr/>
          <p:nvPr/>
        </p:nvSpPr>
        <p:spPr>
          <a:xfrm>
            <a:off x="5377541" y="394777"/>
            <a:ext cx="5162551" cy="1149015"/>
          </a:xfrm>
          <a:prstGeom prst="frame">
            <a:avLst>
              <a:gd name="adj1" fmla="val 84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9B2E3CD8-F8F3-6543-96CC-B767B25BEE74}"/>
              </a:ext>
            </a:extLst>
          </p:cNvPr>
          <p:cNvSpPr/>
          <p:nvPr/>
        </p:nvSpPr>
        <p:spPr>
          <a:xfrm>
            <a:off x="5377541" y="1448792"/>
            <a:ext cx="2567051" cy="486889"/>
          </a:xfrm>
          <a:prstGeom prst="frame">
            <a:avLst>
              <a:gd name="adj1" fmla="val 206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314B295D-43EE-1241-A07D-4476A41D34C8}"/>
              </a:ext>
            </a:extLst>
          </p:cNvPr>
          <p:cNvSpPr/>
          <p:nvPr/>
        </p:nvSpPr>
        <p:spPr>
          <a:xfrm>
            <a:off x="5429000" y="2042556"/>
            <a:ext cx="2408713" cy="665017"/>
          </a:xfrm>
          <a:prstGeom prst="frame">
            <a:avLst>
              <a:gd name="adj1" fmla="val 135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E4E5AAD4-72DD-404E-B792-98EBE36CC33E}"/>
              </a:ext>
            </a:extLst>
          </p:cNvPr>
          <p:cNvSpPr/>
          <p:nvPr/>
        </p:nvSpPr>
        <p:spPr>
          <a:xfrm>
            <a:off x="5429001" y="4465122"/>
            <a:ext cx="1636817" cy="463138"/>
          </a:xfrm>
          <a:prstGeom prst="frame">
            <a:avLst>
              <a:gd name="adj1" fmla="val 135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2768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8EABB-BA10-A342-914F-9BE55BA9EB2F}"/>
              </a:ext>
            </a:extLst>
          </p:cNvPr>
          <p:cNvPicPr>
            <a:picLocks noChangeAspect="1"/>
          </p:cNvPicPr>
          <p:nvPr/>
        </p:nvPicPr>
        <p:blipFill>
          <a:blip r:embed="rId2"/>
          <a:stretch>
            <a:fillRect/>
          </a:stretch>
        </p:blipFill>
        <p:spPr>
          <a:xfrm>
            <a:off x="2307745" y="0"/>
            <a:ext cx="7212294" cy="6394706"/>
          </a:xfrm>
          <a:prstGeom prst="rect">
            <a:avLst/>
          </a:prstGeom>
        </p:spPr>
      </p:pic>
      <p:sp>
        <p:nvSpPr>
          <p:cNvPr id="4" name="Frame 3">
            <a:extLst>
              <a:ext uri="{FF2B5EF4-FFF2-40B4-BE49-F238E27FC236}">
                <a16:creationId xmlns:a16="http://schemas.microsoft.com/office/drawing/2014/main" id="{E5F80455-B4DC-5B44-8A3A-29EA750E7A99}"/>
              </a:ext>
            </a:extLst>
          </p:cNvPr>
          <p:cNvSpPr/>
          <p:nvPr/>
        </p:nvSpPr>
        <p:spPr>
          <a:xfrm>
            <a:off x="2137557" y="1166673"/>
            <a:ext cx="4607629" cy="4307852"/>
          </a:xfrm>
          <a:prstGeom prst="frame">
            <a:avLst>
              <a:gd name="adj1" fmla="val 1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B6DFFF53-D4B4-5942-943A-71F28F70A646}"/>
              </a:ext>
            </a:extLst>
          </p:cNvPr>
          <p:cNvSpPr/>
          <p:nvPr/>
        </p:nvSpPr>
        <p:spPr>
          <a:xfrm>
            <a:off x="6768936" y="1710047"/>
            <a:ext cx="2762978" cy="320634"/>
          </a:xfrm>
          <a:prstGeom prst="frame">
            <a:avLst>
              <a:gd name="adj1" fmla="val 25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BAB019C5-C555-6B42-B51C-FF9D14D14F6B}"/>
              </a:ext>
            </a:extLst>
          </p:cNvPr>
          <p:cNvSpPr/>
          <p:nvPr/>
        </p:nvSpPr>
        <p:spPr>
          <a:xfrm>
            <a:off x="2137557" y="5783283"/>
            <a:ext cx="3390407" cy="510639"/>
          </a:xfrm>
          <a:prstGeom prst="frame">
            <a:avLst>
              <a:gd name="adj1" fmla="val 172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0606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421E54A-A5DF-084B-A820-7B4A9D7513ED}"/>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The Sample</a:t>
            </a:r>
          </a:p>
        </p:txBody>
      </p:sp>
      <p:graphicFrame>
        <p:nvGraphicFramePr>
          <p:cNvPr id="28" name="Content Placeholder 2">
            <a:extLst>
              <a:ext uri="{FF2B5EF4-FFF2-40B4-BE49-F238E27FC236}">
                <a16:creationId xmlns:a16="http://schemas.microsoft.com/office/drawing/2014/main" id="{F0E99E0B-7F7F-486C-A23F-8797EAD69A6B}"/>
              </a:ext>
            </a:extLst>
          </p:cNvPr>
          <p:cNvGraphicFramePr>
            <a:graphicFrameLocks noGrp="1"/>
          </p:cNvGraphicFramePr>
          <p:nvPr>
            <p:ph idx="1"/>
            <p:extLst>
              <p:ext uri="{D42A27DB-BD31-4B8C-83A1-F6EECF244321}">
                <p14:modId xmlns:p14="http://schemas.microsoft.com/office/powerpoint/2010/main" val="232439977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569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D484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421E54A-A5DF-084B-A820-7B4A9D7513ED}"/>
              </a:ext>
            </a:extLst>
          </p:cNvPr>
          <p:cNvSpPr>
            <a:spLocks noGrp="1"/>
          </p:cNvSpPr>
          <p:nvPr>
            <p:ph type="title"/>
          </p:nvPr>
        </p:nvSpPr>
        <p:spPr>
          <a:xfrm>
            <a:off x="492370" y="516836"/>
            <a:ext cx="3084844" cy="1961086"/>
          </a:xfrm>
        </p:spPr>
        <p:txBody>
          <a:bodyPr>
            <a:normAutofit/>
          </a:bodyPr>
          <a:lstStyle/>
          <a:p>
            <a:r>
              <a:rPr lang="en-US" sz="4000" dirty="0">
                <a:solidFill>
                  <a:srgbClr val="FFFFFF"/>
                </a:solidFill>
              </a:rPr>
              <a:t>Exclusions</a:t>
            </a:r>
          </a:p>
        </p:txBody>
      </p:sp>
      <p:cxnSp>
        <p:nvCxnSpPr>
          <p:cNvPr id="35" name="Straight Connector 3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8966EC-1348-504A-B70A-20F24850FEF2}"/>
              </a:ext>
            </a:extLst>
          </p:cNvPr>
          <p:cNvSpPr>
            <a:spLocks noGrp="1"/>
          </p:cNvSpPr>
          <p:nvPr>
            <p:ph idx="1"/>
          </p:nvPr>
        </p:nvSpPr>
        <p:spPr>
          <a:xfrm>
            <a:off x="248028" y="2799653"/>
            <a:ext cx="3390648" cy="3189665"/>
          </a:xfrm>
        </p:spPr>
        <p:txBody>
          <a:bodyPr>
            <a:normAutofit/>
          </a:bodyPr>
          <a:lstStyle/>
          <a:p>
            <a:pPr lvl="2">
              <a:buFont typeface="Arial" panose="020B0604020202020204" pitchFamily="34" charset="0"/>
              <a:buChar char="•"/>
            </a:pPr>
            <a:r>
              <a:rPr lang="en-US" sz="1800" dirty="0">
                <a:solidFill>
                  <a:srgbClr val="FFFFFF"/>
                </a:solidFill>
              </a:rPr>
              <a:t>Veterinary/prescription diets</a:t>
            </a:r>
          </a:p>
          <a:p>
            <a:pPr lvl="2">
              <a:buFont typeface="Arial" panose="020B0604020202020204" pitchFamily="34" charset="0"/>
              <a:buChar char="•"/>
            </a:pPr>
            <a:r>
              <a:rPr lang="en-US" sz="1800" dirty="0">
                <a:solidFill>
                  <a:srgbClr val="FFFFFF"/>
                </a:solidFill>
              </a:rPr>
              <a:t>Only list calories </a:t>
            </a:r>
            <a:r>
              <a:rPr lang="en-US" sz="1800" i="1" dirty="0">
                <a:solidFill>
                  <a:srgbClr val="FFFFFF"/>
                </a:solidFill>
              </a:rPr>
              <a:t>per volume </a:t>
            </a:r>
            <a:r>
              <a:rPr lang="en-US" sz="1800" dirty="0">
                <a:solidFill>
                  <a:srgbClr val="FFFFFF"/>
                </a:solidFill>
              </a:rPr>
              <a:t>rather than by </a:t>
            </a:r>
            <a:r>
              <a:rPr lang="en-US" sz="1800" i="1" dirty="0">
                <a:solidFill>
                  <a:srgbClr val="FFFFFF"/>
                </a:solidFill>
              </a:rPr>
              <a:t>weight</a:t>
            </a:r>
          </a:p>
          <a:p>
            <a:pPr lvl="2">
              <a:buFont typeface="Arial" panose="020B0604020202020204" pitchFamily="34" charset="0"/>
              <a:buChar char="•"/>
            </a:pPr>
            <a:r>
              <a:rPr lang="en-US" sz="1800" dirty="0">
                <a:solidFill>
                  <a:srgbClr val="FFFFFF"/>
                </a:solidFill>
              </a:rPr>
              <a:t>Were missing any one or more of the above variables</a:t>
            </a:r>
          </a:p>
          <a:p>
            <a:pPr>
              <a:buFont typeface="Arial" panose="020B0604020202020204" pitchFamily="34" charset="0"/>
              <a:buChar char="•"/>
            </a:pPr>
            <a:endParaRPr lang="en-US" sz="1800" dirty="0">
              <a:solidFill>
                <a:srgbClr val="FFFFFF"/>
              </a:solidFill>
            </a:endParaRPr>
          </a:p>
        </p:txBody>
      </p:sp>
      <p:pic>
        <p:nvPicPr>
          <p:cNvPr id="10" name="Picture 9">
            <a:extLst>
              <a:ext uri="{FF2B5EF4-FFF2-40B4-BE49-F238E27FC236}">
                <a16:creationId xmlns:a16="http://schemas.microsoft.com/office/drawing/2014/main" id="{4A8D3D32-9B8D-B442-A3F5-2A20AEE28297}"/>
              </a:ext>
            </a:extLst>
          </p:cNvPr>
          <p:cNvPicPr>
            <a:picLocks noChangeAspect="1"/>
          </p:cNvPicPr>
          <p:nvPr/>
        </p:nvPicPr>
        <p:blipFill>
          <a:blip r:embed="rId2"/>
          <a:stretch>
            <a:fillRect/>
          </a:stretch>
        </p:blipFill>
        <p:spPr>
          <a:xfrm>
            <a:off x="4068098" y="516836"/>
            <a:ext cx="8074309" cy="5773128"/>
          </a:xfrm>
          <a:prstGeom prst="rect">
            <a:avLst/>
          </a:prstGeom>
        </p:spPr>
      </p:pic>
    </p:spTree>
    <p:extLst>
      <p:ext uri="{BB962C8B-B14F-4D97-AF65-F5344CB8AC3E}">
        <p14:creationId xmlns:p14="http://schemas.microsoft.com/office/powerpoint/2010/main" val="31256252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Sagona Extra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agona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563</Words>
  <Application>Microsoft Macintosh PowerPoint</Application>
  <PresentationFormat>Widescreen</PresentationFormat>
  <Paragraphs>68</Paragraphs>
  <Slides>15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Sagona Book</vt:lpstr>
      <vt:lpstr>Sagona ExtraLight</vt:lpstr>
      <vt:lpstr>RetrospectVTI</vt:lpstr>
      <vt:lpstr>Investigating Chewy.com’s  Dry Dog Food Prices</vt:lpstr>
      <vt:lpstr>What is Chewy.com?</vt:lpstr>
      <vt:lpstr>Why dog food?</vt:lpstr>
      <vt:lpstr>PowerPoint Presentation</vt:lpstr>
      <vt:lpstr>PowerPoint Presentation</vt:lpstr>
      <vt:lpstr>PowerPoint Presentation</vt:lpstr>
      <vt:lpstr>PowerPoint Presentation</vt:lpstr>
      <vt:lpstr>The Sample</vt:lpstr>
      <vt:lpstr>Exclusions</vt:lpstr>
      <vt:lpstr>Methodology Example : Crude Protein %</vt:lpstr>
      <vt:lpstr>PowerPoint Presentation</vt:lpstr>
      <vt:lpstr>Takeaways</vt:lpstr>
      <vt:lpstr>Limitations</vt:lpstr>
      <vt:lpstr>Future 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Chewy.com’s  Dry Dog Food Prices</dc:title>
  <dc:creator>Emily Rachel Manne-Nicholas</dc:creator>
  <cp:lastModifiedBy>Emily Rachel Manne-Nicholas</cp:lastModifiedBy>
  <cp:revision>5</cp:revision>
  <dcterms:created xsi:type="dcterms:W3CDTF">2020-03-27T15:48:16Z</dcterms:created>
  <dcterms:modified xsi:type="dcterms:W3CDTF">2020-03-27T16:07:06Z</dcterms:modified>
</cp:coreProperties>
</file>